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63"/>
  </p:notesMasterIdLst>
  <p:sldIdLst>
    <p:sldId id="458" r:id="rId2"/>
    <p:sldId id="613" r:id="rId3"/>
    <p:sldId id="614" r:id="rId4"/>
    <p:sldId id="416" r:id="rId5"/>
    <p:sldId id="593" r:id="rId6"/>
    <p:sldId id="594" r:id="rId7"/>
    <p:sldId id="421" r:id="rId8"/>
    <p:sldId id="518" r:id="rId9"/>
    <p:sldId id="606" r:id="rId10"/>
    <p:sldId id="612" r:id="rId11"/>
    <p:sldId id="610" r:id="rId12"/>
    <p:sldId id="563" r:id="rId13"/>
    <p:sldId id="616" r:id="rId14"/>
    <p:sldId id="617" r:id="rId15"/>
    <p:sldId id="569" r:id="rId16"/>
    <p:sldId id="570" r:id="rId17"/>
    <p:sldId id="571" r:id="rId18"/>
    <p:sldId id="618" r:id="rId19"/>
    <p:sldId id="609" r:id="rId20"/>
    <p:sldId id="619" r:id="rId21"/>
    <p:sldId id="576" r:id="rId22"/>
    <p:sldId id="581" r:id="rId23"/>
    <p:sldId id="582" r:id="rId24"/>
    <p:sldId id="579" r:id="rId25"/>
    <p:sldId id="588" r:id="rId26"/>
    <p:sldId id="589" r:id="rId27"/>
    <p:sldId id="590" r:id="rId28"/>
    <p:sldId id="583" r:id="rId29"/>
    <p:sldId id="584" r:id="rId30"/>
    <p:sldId id="634" r:id="rId31"/>
    <p:sldId id="632" r:id="rId32"/>
    <p:sldId id="585" r:id="rId33"/>
    <p:sldId id="620" r:id="rId34"/>
    <p:sldId id="586" r:id="rId35"/>
    <p:sldId id="587" r:id="rId36"/>
    <p:sldId id="622" r:id="rId37"/>
    <p:sldId id="592" r:id="rId38"/>
    <p:sldId id="630" r:id="rId39"/>
    <p:sldId id="595" r:id="rId40"/>
    <p:sldId id="600" r:id="rId41"/>
    <p:sldId id="623" r:id="rId42"/>
    <p:sldId id="625" r:id="rId43"/>
    <p:sldId id="637" r:id="rId44"/>
    <p:sldId id="598" r:id="rId45"/>
    <p:sldId id="638" r:id="rId46"/>
    <p:sldId id="635" r:id="rId47"/>
    <p:sldId id="601" r:id="rId48"/>
    <p:sldId id="603" r:id="rId49"/>
    <p:sldId id="602" r:id="rId50"/>
    <p:sldId id="596" r:id="rId51"/>
    <p:sldId id="597" r:id="rId52"/>
    <p:sldId id="605" r:id="rId53"/>
    <p:sldId id="361" r:id="rId54"/>
    <p:sldId id="626" r:id="rId55"/>
    <p:sldId id="526" r:id="rId56"/>
    <p:sldId id="627" r:id="rId57"/>
    <p:sldId id="527" r:id="rId58"/>
    <p:sldId id="557" r:id="rId59"/>
    <p:sldId id="628" r:id="rId60"/>
    <p:sldId id="337" r:id="rId61"/>
    <p:sldId id="43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0BE92B-D672-41C2-A867-42B4A45821BB}">
          <p14:sldIdLst>
            <p14:sldId id="458"/>
            <p14:sldId id="613"/>
            <p14:sldId id="614"/>
            <p14:sldId id="416"/>
            <p14:sldId id="593"/>
            <p14:sldId id="594"/>
            <p14:sldId id="421"/>
            <p14:sldId id="518"/>
            <p14:sldId id="606"/>
            <p14:sldId id="612"/>
            <p14:sldId id="610"/>
            <p14:sldId id="563"/>
            <p14:sldId id="616"/>
            <p14:sldId id="617"/>
            <p14:sldId id="569"/>
            <p14:sldId id="570"/>
            <p14:sldId id="571"/>
            <p14:sldId id="618"/>
            <p14:sldId id="609"/>
            <p14:sldId id="619"/>
            <p14:sldId id="576"/>
            <p14:sldId id="581"/>
            <p14:sldId id="582"/>
            <p14:sldId id="579"/>
            <p14:sldId id="588"/>
            <p14:sldId id="589"/>
            <p14:sldId id="590"/>
            <p14:sldId id="583"/>
            <p14:sldId id="584"/>
            <p14:sldId id="634"/>
            <p14:sldId id="632"/>
            <p14:sldId id="585"/>
            <p14:sldId id="620"/>
            <p14:sldId id="586"/>
            <p14:sldId id="587"/>
            <p14:sldId id="622"/>
            <p14:sldId id="592"/>
            <p14:sldId id="630"/>
            <p14:sldId id="595"/>
            <p14:sldId id="600"/>
            <p14:sldId id="623"/>
            <p14:sldId id="625"/>
            <p14:sldId id="637"/>
            <p14:sldId id="598"/>
            <p14:sldId id="638"/>
            <p14:sldId id="635"/>
            <p14:sldId id="601"/>
            <p14:sldId id="603"/>
            <p14:sldId id="602"/>
            <p14:sldId id="596"/>
            <p14:sldId id="597"/>
            <p14:sldId id="605"/>
          </p14:sldIdLst>
        </p14:section>
        <p14:section name="Untitled Section" id="{17772FCC-9E4C-49BA-8FC1-8AA61B0830F0}">
          <p14:sldIdLst>
            <p14:sldId id="361"/>
            <p14:sldId id="626"/>
            <p14:sldId id="526"/>
            <p14:sldId id="627"/>
            <p14:sldId id="527"/>
            <p14:sldId id="557"/>
            <p14:sldId id="628"/>
            <p14:sldId id="337"/>
            <p14:sldId id="4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9D5"/>
    <a:srgbClr val="CC00FF"/>
    <a:srgbClr val="FFCCFF"/>
    <a:srgbClr val="FF66CC"/>
    <a:srgbClr val="CC0066"/>
    <a:srgbClr val="0711CF"/>
    <a:srgbClr val="FFCC99"/>
    <a:srgbClr val="3AC7DE"/>
    <a:srgbClr val="FF0066"/>
    <a:srgbClr val="B4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2 in Microsoft Word]Sheet1'!$B$1</c:f>
              <c:strCache>
                <c:ptCount val="1"/>
                <c:pt idx="0">
                  <c:v>ዕቅድ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Word]Sheet1'!$A$2:$A$9</c:f>
              <c:strCache>
                <c:ptCount val="8"/>
                <c:pt idx="0">
                  <c:v>የአሰልጣኞች ስልጠና</c:v>
                </c:pt>
                <c:pt idx="1">
                  <c:v>የዳኞች ስልጠና </c:v>
                </c:pt>
                <c:pt idx="2">
                  <c:v>የዓቃቤ ሕግ ስልጠና</c:v>
                </c:pt>
                <c:pt idx="3">
                  <c:v>የሬጅስትራሮች ሥልጠና</c:v>
                </c:pt>
                <c:pt idx="4">
                  <c:v>ተከላካይ ጠበቆች ስልጠና </c:v>
                </c:pt>
                <c:pt idx="5">
                  <c:v>የፖሊሶች ስልጠና</c:v>
                </c:pt>
                <c:pt idx="6">
                  <c:v>የአመራር ሥልጠና </c:v>
                </c:pt>
                <c:pt idx="7">
                  <c:v>ልዩ ስልጠና</c:v>
                </c:pt>
              </c:strCache>
            </c:strRef>
          </c:cat>
          <c:val>
            <c:numRef>
              <c:f>'[Chart 2 in Microsoft Word]Sheet1'!$B$2:$B$9</c:f>
              <c:numCache>
                <c:formatCode>General</c:formatCode>
                <c:ptCount val="8"/>
                <c:pt idx="0">
                  <c:v>100</c:v>
                </c:pt>
                <c:pt idx="1">
                  <c:v>625</c:v>
                </c:pt>
                <c:pt idx="2">
                  <c:v>475</c:v>
                </c:pt>
                <c:pt idx="3">
                  <c:v>120</c:v>
                </c:pt>
                <c:pt idx="4">
                  <c:v>90</c:v>
                </c:pt>
                <c:pt idx="5">
                  <c:v>170</c:v>
                </c:pt>
                <c:pt idx="6">
                  <c:v>50</c:v>
                </c:pt>
                <c:pt idx="7">
                  <c:v>300</c:v>
                </c:pt>
              </c:numCache>
            </c:numRef>
          </c:val>
        </c:ser>
        <c:ser>
          <c:idx val="1"/>
          <c:order val="1"/>
          <c:tx>
            <c:strRef>
              <c:f>'[Chart 2 in Microsoft Word]Sheet1'!$C$1</c:f>
              <c:strCache>
                <c:ptCount val="1"/>
                <c:pt idx="0">
                  <c:v>አፈፃፀም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3009D5"/>
                    </a:solidFill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Word]Sheet1'!$A$2:$A$9</c:f>
              <c:strCache>
                <c:ptCount val="8"/>
                <c:pt idx="0">
                  <c:v>የአሰልጣኞች ስልጠና</c:v>
                </c:pt>
                <c:pt idx="1">
                  <c:v>የዳኞች ስልጠና </c:v>
                </c:pt>
                <c:pt idx="2">
                  <c:v>የዓቃቤ ሕግ ስልጠና</c:v>
                </c:pt>
                <c:pt idx="3">
                  <c:v>የሬጅስትራሮች ሥልጠና</c:v>
                </c:pt>
                <c:pt idx="4">
                  <c:v>ተከላካይ ጠበቆች ስልጠና </c:v>
                </c:pt>
                <c:pt idx="5">
                  <c:v>የፖሊሶች ስልጠና</c:v>
                </c:pt>
                <c:pt idx="6">
                  <c:v>የአመራር ሥልጠና </c:v>
                </c:pt>
                <c:pt idx="7">
                  <c:v>ልዩ ስልጠና</c:v>
                </c:pt>
              </c:strCache>
            </c:strRef>
          </c:cat>
          <c:val>
            <c:numRef>
              <c:f>'[Chart 2 in Microsoft Word]Sheet1'!$C$2:$C$9</c:f>
              <c:numCache>
                <c:formatCode>General</c:formatCode>
                <c:ptCount val="8"/>
                <c:pt idx="0">
                  <c:v>66</c:v>
                </c:pt>
                <c:pt idx="1">
                  <c:v>517</c:v>
                </c:pt>
                <c:pt idx="2">
                  <c:v>430</c:v>
                </c:pt>
                <c:pt idx="3">
                  <c:v>98</c:v>
                </c:pt>
                <c:pt idx="4">
                  <c:v>78</c:v>
                </c:pt>
                <c:pt idx="5">
                  <c:v>189</c:v>
                </c:pt>
                <c:pt idx="6">
                  <c:v>35</c:v>
                </c:pt>
                <c:pt idx="7">
                  <c:v>54</c:v>
                </c:pt>
              </c:numCache>
            </c:numRef>
          </c:val>
        </c:ser>
        <c:ser>
          <c:idx val="2"/>
          <c:order val="2"/>
          <c:tx>
            <c:strRef>
              <c:f>'[Chart 2 in Microsoft Word]Sheet1'!$D$1</c:f>
              <c:strCache>
                <c:ptCount val="1"/>
                <c:pt idx="0">
                  <c:v>በ%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'[Chart 2 in Microsoft Word]Sheet1'!$A$2:$A$9</c:f>
              <c:strCache>
                <c:ptCount val="8"/>
                <c:pt idx="0">
                  <c:v>የአሰልጣኞች ስልጠና</c:v>
                </c:pt>
                <c:pt idx="1">
                  <c:v>የዳኞች ስልጠና </c:v>
                </c:pt>
                <c:pt idx="2">
                  <c:v>የዓቃቤ ሕግ ስልጠና</c:v>
                </c:pt>
                <c:pt idx="3">
                  <c:v>የሬጅስትራሮች ሥልጠና</c:v>
                </c:pt>
                <c:pt idx="4">
                  <c:v>ተከላካይ ጠበቆች ስልጠና </c:v>
                </c:pt>
                <c:pt idx="5">
                  <c:v>የፖሊሶች ስልጠና</c:v>
                </c:pt>
                <c:pt idx="6">
                  <c:v>የአመራር ሥልጠና </c:v>
                </c:pt>
                <c:pt idx="7">
                  <c:v>ልዩ ስልጠና</c:v>
                </c:pt>
              </c:strCache>
            </c:strRef>
          </c:cat>
          <c:val>
            <c:numRef>
              <c:f>'[Chart 2 in Microsoft Word]Sheet1'!$D$2:$D$9</c:f>
              <c:numCache>
                <c:formatCode>0.00%</c:formatCode>
                <c:ptCount val="8"/>
                <c:pt idx="0" formatCode="0%">
                  <c:v>0.66</c:v>
                </c:pt>
                <c:pt idx="1">
                  <c:v>0.82850000000000001</c:v>
                </c:pt>
                <c:pt idx="2">
                  <c:v>0.9052</c:v>
                </c:pt>
                <c:pt idx="3">
                  <c:v>0.81659999999999999</c:v>
                </c:pt>
                <c:pt idx="4">
                  <c:v>0.77229999999999999</c:v>
                </c:pt>
                <c:pt idx="5">
                  <c:v>1.1117999999999999</c:v>
                </c:pt>
                <c:pt idx="6" formatCode="0%">
                  <c:v>0.7</c:v>
                </c:pt>
                <c:pt idx="7" formatCode="0%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28032"/>
        <c:axId val="177233920"/>
      </c:barChart>
      <c:catAx>
        <c:axId val="17722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CC00FF"/>
                </a:solidFill>
                <a:latin typeface="Power Geez Unicode1" pitchFamily="2" charset="0"/>
              </a:defRPr>
            </a:pPr>
            <a:endParaRPr lang="en-US"/>
          </a:p>
        </c:txPr>
        <c:crossAx val="177233920"/>
        <c:crosses val="autoZero"/>
        <c:auto val="1"/>
        <c:lblAlgn val="ctr"/>
        <c:lblOffset val="100"/>
        <c:noMultiLvlLbl val="0"/>
      </c:catAx>
      <c:valAx>
        <c:axId val="17723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722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Power Geez Unicode1" pitchFamily="2" charset="0"/>
              </a:defRPr>
            </a:pPr>
            <a:r>
              <a:rPr lang="am-ET" dirty="0">
                <a:solidFill>
                  <a:schemeClr val="tx1"/>
                </a:solidFill>
              </a:rPr>
              <a:t>ብር (በ%)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ብር (በ%)</c:v>
                </c:pt>
              </c:strCache>
            </c:strRef>
          </c:tx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rgbClr val="CC00FF"/>
                        </a:solidFill>
                      </a:rPr>
                      <a:t>97.42%</a:t>
                    </a:r>
                    <a:endParaRPr lang="en-US" sz="1600" dirty="0">
                      <a:solidFill>
                        <a:srgbClr val="CC00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ዓመታዊ የፀደቀ በጀት</c:v>
                </c:pt>
                <c:pt idx="1">
                  <c:v>ዓመታዊ የተስተካከለ በጀት</c:v>
                </c:pt>
                <c:pt idx="2">
                  <c:v>ወጪ</c:v>
                </c:pt>
                <c:pt idx="3">
                  <c:v>ቀሪ</c:v>
                </c:pt>
                <c:pt idx="4">
                  <c:v>አፈፃፀም</c:v>
                </c:pt>
              </c:strCache>
            </c:strRef>
          </c:cat>
          <c:val>
            <c:numRef>
              <c:f>Sheet1!$B$2:$B$6</c:f>
              <c:numCache>
                <c:formatCode>#,##0.00</c:formatCode>
                <c:ptCount val="5"/>
                <c:pt idx="0">
                  <c:v>86920450</c:v>
                </c:pt>
                <c:pt idx="1">
                  <c:v>88420450</c:v>
                </c:pt>
                <c:pt idx="2">
                  <c:v>86129053.060000002</c:v>
                </c:pt>
                <c:pt idx="3">
                  <c:v>2291396.94</c:v>
                </c:pt>
                <c:pt idx="4" formatCode="0.00%">
                  <c:v>0.97419999999999995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Power Geez Unicode1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Power Geez Unicode1" pitchFamily="2" charset="0"/>
              </a:defRPr>
            </a:pPr>
            <a:r>
              <a:rPr lang="am-ET" dirty="0">
                <a:solidFill>
                  <a:schemeClr val="tx1"/>
                </a:solidFill>
              </a:rPr>
              <a:t>ብር (በ%)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>
              <a:latin typeface="Power Geez Unicode1" pitchFamily="2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711CF"/>
                </a:solidFill>
                <a:latin typeface="Power Geez Unicode1" pitchFamily="2" charset="0"/>
              </a:rPr>
              <a:t> ሀ) የ2017 </a:t>
            </a:r>
            <a:r>
              <a:rPr lang="en-US" sz="2000" dirty="0" err="1" smtClean="0">
                <a:solidFill>
                  <a:srgbClr val="0711CF"/>
                </a:solidFill>
                <a:latin typeface="Power Geez Unicode1" pitchFamily="2" charset="0"/>
              </a:rPr>
              <a:t>በጀት</a:t>
            </a:r>
            <a:endParaRPr lang="am-ET" sz="2000" dirty="0">
              <a:solidFill>
                <a:srgbClr val="0711CF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ብር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መደበኛ</c:v>
                </c:pt>
                <c:pt idx="1">
                  <c:v>የውስጥ ገቢ</c:v>
                </c:pt>
                <c:pt idx="2">
                  <c:v>ድምር</c:v>
                </c:pt>
                <c:pt idx="3">
                  <c:v>ካፒታል</c:v>
                </c:pt>
                <c:pt idx="4">
                  <c:v>ጠቅላላ ድምር 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70034164</c:v>
                </c:pt>
                <c:pt idx="1">
                  <c:v>1500000</c:v>
                </c:pt>
                <c:pt idx="2">
                  <c:v>72034164</c:v>
                </c:pt>
                <c:pt idx="3">
                  <c:v>27717000</c:v>
                </c:pt>
                <c:pt idx="4">
                  <c:v>99751164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48192"/>
        <c:axId val="281805184"/>
        <c:axId val="0"/>
      </c:bar3DChart>
      <c:catAx>
        <c:axId val="151448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Power Geez Unicode1" pitchFamily="2" charset="0"/>
              </a:defRPr>
            </a:pPr>
            <a:endParaRPr lang="en-US"/>
          </a:p>
        </c:txPr>
        <c:crossAx val="281805184"/>
        <c:crosses val="autoZero"/>
        <c:auto val="1"/>
        <c:lblAlgn val="ctr"/>
        <c:lblOffset val="100"/>
        <c:noMultiLvlLbl val="0"/>
      </c:catAx>
      <c:valAx>
        <c:axId val="281805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Power Geez Unicode1" pitchFamily="2" charset="0"/>
              </a:defRPr>
            </a:pPr>
            <a:endParaRPr lang="en-US"/>
          </a:p>
        </c:txPr>
        <c:crossAx val="151448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Power Geez Unicode1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3009D5"/>
                </a:solidFill>
                <a:latin typeface="Power Geez Unicode1" pitchFamily="2" charset="0"/>
                <a:ea typeface="+mn-ea"/>
                <a:cs typeface="+mn-cs"/>
              </a:defRPr>
            </a:pPr>
            <a:r>
              <a:rPr lang="en-GB" sz="1800" b="1" i="0" u="none" strike="noStrike" baseline="0" dirty="0" err="1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የዳኝነትና</a:t>
            </a:r>
            <a:r>
              <a:rPr lang="en-GB" sz="1800" b="1" i="0" u="none" strike="noStrike" baseline="0" dirty="0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የፍትህ</a:t>
            </a:r>
            <a:r>
              <a:rPr lang="en-GB" sz="1800" b="1" i="0" u="none" strike="noStrike" baseline="0" dirty="0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አካላት</a:t>
            </a:r>
            <a:r>
              <a:rPr lang="en-GB" sz="1800" b="1" i="0" u="none" strike="noStrike" baseline="0" dirty="0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ባለሙያዎች</a:t>
            </a:r>
            <a:r>
              <a:rPr lang="en-GB" sz="1800" b="1" i="0" u="none" strike="noStrike" baseline="0" dirty="0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ሥልጠና</a:t>
            </a:r>
            <a:r>
              <a:rPr lang="en-GB" sz="1800" b="1" i="0" u="none" strike="noStrike" baseline="0" dirty="0" smtClean="0">
                <a:solidFill>
                  <a:srgbClr val="3009D5"/>
                </a:solidFill>
                <a:effectLst/>
                <a:latin typeface="Power Geez Unicode1" pitchFamily="2" charset="0"/>
              </a:rPr>
              <a:t> </a:t>
            </a:r>
            <a:endParaRPr lang="en-GB" b="1" dirty="0">
              <a:solidFill>
                <a:srgbClr val="3009D5"/>
              </a:solidFill>
              <a:effectLst/>
              <a:latin typeface="Power Geez Unicode1" pitchFamily="2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በቁጥር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Power Geez Unicode1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ዳኞች ስልጠና</c:v>
                </c:pt>
                <c:pt idx="1">
                  <c:v>ዓቃቤ ሕግያን ስልጠና </c:v>
                </c:pt>
                <c:pt idx="2">
                  <c:v>ሪጅስትራሮች፣ ተከላካይ ጠበቆች እና ረዳት ዳኞች</c:v>
                </c:pt>
                <c:pt idx="3">
                  <c:v>የፖሊሶች ስልጠና </c:v>
                </c:pt>
                <c:pt idx="4">
                  <c:v>የአሰልጣኞች ሥልጠና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966</c:v>
                </c:pt>
                <c:pt idx="1">
                  <c:v>803</c:v>
                </c:pt>
                <c:pt idx="2">
                  <c:v>410</c:v>
                </c:pt>
                <c:pt idx="3">
                  <c:v>280</c:v>
                </c:pt>
                <c:pt idx="4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lnSpc>
              <a:spcPct val="150000"/>
            </a:lnSpc>
            <a:defRPr sz="1400">
              <a:latin typeface="Power Geez Unicode1" pitchFamily="2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8T06:03:57.362" idx="1">
    <p:pos x="5444" y="1180"/>
    <p:text/>
  </p:cm>
  <p:cm authorId="0" dt="2024-09-18T06:04:36.150" idx="2">
    <p:pos x="5540" y="127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37FE53-F63F-4ADB-8AC1-7497A368EC84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6D1653-5A72-4010-B3FD-4302B856B18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2000" b="1" dirty="0" smtClean="0">
              <a:latin typeface="Power Geez Unicode1" pitchFamily="2" charset="0"/>
            </a:rPr>
            <a:t>መግቢያ</a:t>
          </a:r>
        </a:p>
        <a:p>
          <a:pPr algn="l"/>
          <a:endParaRPr lang="en-US" sz="1400" b="1" dirty="0" smtClean="0">
            <a:latin typeface="Power Geez Unicode1" pitchFamily="2" charset="0"/>
          </a:endParaRPr>
        </a:p>
        <a:p>
          <a:r>
            <a:rPr lang="en-US" sz="2000" b="1" dirty="0" err="1" smtClean="0">
              <a:latin typeface="Power Geez Unicode1" pitchFamily="2" charset="0"/>
            </a:rPr>
            <a:t>ራዕይ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ተልዕኮ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እና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ዕሴቶች</a:t>
          </a:r>
          <a:endParaRPr lang="en-US" sz="2000" b="1" dirty="0" smtClean="0">
            <a:latin typeface="Power Geez Unicode1" pitchFamily="2" charset="0"/>
          </a:endParaRPr>
        </a:p>
        <a:p>
          <a:endParaRPr lang="en-US" sz="2000" b="1" dirty="0" smtClean="0">
            <a:latin typeface="Power Geez Unicode1" pitchFamily="2" charset="0"/>
          </a:endParaRPr>
        </a:p>
        <a:p>
          <a:r>
            <a:rPr lang="am-ET" sz="2000" b="1" dirty="0" smtClean="0"/>
            <a:t>የ2016 በጀት ዓመት ዕቅድ አፈፃፀም አጭር ግምገማ</a:t>
          </a:r>
          <a:endParaRPr lang="en-GB" sz="2000" b="1" dirty="0" smtClean="0">
            <a:latin typeface="Power Geez Unicode1" pitchFamily="2" charset="0"/>
          </a:endParaRPr>
        </a:p>
        <a:p>
          <a:r>
            <a:rPr lang="am-ET" sz="2000" b="1" dirty="0" smtClean="0"/>
            <a:t> </a:t>
          </a:r>
          <a:endParaRPr lang="en-US" sz="2000" b="1" dirty="0" smtClean="0">
            <a:latin typeface="Power Geez Unicode1" pitchFamily="2" charset="0"/>
          </a:endParaRPr>
        </a:p>
        <a:p>
          <a:r>
            <a:rPr lang="am-ET" sz="2000" b="1" dirty="0" smtClean="0"/>
            <a:t>የ2017 በጀት ዓመት ዕቅድ ለማዘጋጀት እንደ መነሻ የተወሰዱት</a:t>
          </a:r>
          <a:endParaRPr lang="en-US" sz="2000" b="1" dirty="0" smtClean="0">
            <a:latin typeface="Power Geez Unicode1" panose="00000400000000000000" pitchFamily="2" charset="0"/>
          </a:endParaRPr>
        </a:p>
        <a:p>
          <a:pPr algn="l"/>
          <a:endParaRPr lang="en-US" sz="20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2000" b="1" dirty="0" smtClean="0">
              <a:latin typeface="Power Geez Unicode1" panose="00000400000000000000" pitchFamily="2" charset="0"/>
            </a:rPr>
            <a:t>የ2017 </a:t>
          </a:r>
          <a:r>
            <a:rPr lang="en-US" sz="2000" b="1" dirty="0" err="1" smtClean="0">
              <a:latin typeface="Power Geez Unicode1" panose="00000400000000000000" pitchFamily="2" charset="0"/>
            </a:rPr>
            <a:t>ዝግጅት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  <a:r>
            <a:rPr lang="en-US" sz="2000" b="1" dirty="0" err="1" smtClean="0">
              <a:latin typeface="Power Geez Unicode1" panose="00000400000000000000" pitchFamily="2" charset="0"/>
            </a:rPr>
            <a:t>ምዕራፍ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  <a:r>
            <a:rPr lang="en-US" sz="2000" b="1" dirty="0" err="1" smtClean="0">
              <a:latin typeface="Power Geez Unicode1" panose="00000400000000000000" pitchFamily="2" charset="0"/>
            </a:rPr>
            <a:t>ግብዓት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</a:p>
        <a:p>
          <a:pPr algn="l"/>
          <a:r>
            <a:rPr lang="en-US" sz="2000" b="1" dirty="0" smtClean="0">
              <a:latin typeface="Power Geez Unicode1" panose="00000400000000000000" pitchFamily="2" charset="0"/>
            </a:rPr>
            <a:t>  </a:t>
          </a:r>
          <a:r>
            <a:rPr lang="en-US" sz="2000" b="1" dirty="0" err="1" smtClean="0">
              <a:latin typeface="Power Geez Unicode1" panose="00000400000000000000" pitchFamily="2" charset="0"/>
            </a:rPr>
            <a:t>በጀት</a:t>
          </a:r>
          <a:r>
            <a:rPr lang="en-US" sz="2000" b="1" dirty="0" smtClean="0">
              <a:latin typeface="Power Geez Unicode1" panose="00000400000000000000" pitchFamily="2" charset="0"/>
            </a:rPr>
            <a:t>፣ </a:t>
          </a:r>
        </a:p>
        <a:p>
          <a:pPr algn="l"/>
          <a:r>
            <a:rPr lang="en-US" sz="2000" b="1" dirty="0" smtClean="0">
              <a:latin typeface="Power Geez Unicode1" panose="00000400000000000000" pitchFamily="2" charset="0"/>
            </a:rPr>
            <a:t>  </a:t>
          </a:r>
          <a:r>
            <a:rPr lang="en-US" sz="2000" b="1" dirty="0" err="1" smtClean="0">
              <a:latin typeface="Power Geez Unicode1" panose="00000400000000000000" pitchFamily="2" charset="0"/>
            </a:rPr>
            <a:t>የሰው</a:t>
          </a:r>
          <a:r>
            <a:rPr lang="en-US" sz="2000" b="1" dirty="0" smtClean="0">
              <a:latin typeface="Power Geez Unicode1" panose="00000400000000000000" pitchFamily="2" charset="0"/>
            </a:rPr>
            <a:t> </a:t>
          </a:r>
          <a:r>
            <a:rPr lang="en-US" sz="2000" b="1" dirty="0" err="1" smtClean="0">
              <a:latin typeface="Power Geez Unicode1" panose="00000400000000000000" pitchFamily="2" charset="0"/>
            </a:rPr>
            <a:t>ሃይል</a:t>
          </a:r>
          <a:endParaRPr lang="en-US" sz="2000" b="1" dirty="0" smtClean="0">
            <a:latin typeface="Power Geez Unicode1" panose="00000400000000000000" pitchFamily="2" charset="0"/>
          </a:endParaRPr>
        </a:p>
        <a:p>
          <a:pPr algn="l"/>
          <a:endParaRPr lang="en-US" sz="2000" b="1" dirty="0" smtClean="0">
            <a:latin typeface="Power Geez Unicode1" panose="00000400000000000000" pitchFamily="2" charset="0"/>
          </a:endParaRPr>
        </a:p>
      </dgm:t>
    </dgm:pt>
    <dgm:pt modelId="{AC61E010-0026-4584-9739-682CCA26CD1F}" type="parTrans" cxnId="{16D5E622-6111-44EE-B80E-3F7E275B9A05}">
      <dgm:prSet/>
      <dgm:spPr/>
      <dgm:t>
        <a:bodyPr/>
        <a:lstStyle/>
        <a:p>
          <a:endParaRPr lang="en-US"/>
        </a:p>
      </dgm:t>
    </dgm:pt>
    <dgm:pt modelId="{E4667330-AF4C-49BD-B525-A3E117DB3C63}" type="sibTrans" cxnId="{16D5E622-6111-44EE-B80E-3F7E275B9A05}">
      <dgm:prSet/>
      <dgm:spPr/>
      <dgm:t>
        <a:bodyPr/>
        <a:lstStyle/>
        <a:p>
          <a:endParaRPr lang="en-US"/>
        </a:p>
      </dgm:t>
    </dgm:pt>
    <dgm:pt modelId="{3F1DBF4D-8F69-47DD-96ED-EACBCBE73EAF}">
      <dgm:prSet custT="1"/>
      <dgm:spPr/>
      <dgm:t>
        <a:bodyPr/>
        <a:lstStyle/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1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ውጫዊና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ውስጣዊ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ዳሰሳ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0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አስቻይ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እና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ፈታኝ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ሁኔታዎች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smtClean="0">
              <a:latin typeface="Power Geez Unicode1" panose="00000400000000000000" pitchFamily="2" charset="0"/>
            </a:rPr>
            <a:t>የ2017 </a:t>
          </a:r>
          <a:r>
            <a:rPr lang="en-US" sz="1800" b="1" dirty="0" err="1" smtClean="0">
              <a:latin typeface="Power Geez Unicode1" panose="00000400000000000000" pitchFamily="2" charset="0"/>
            </a:rPr>
            <a:t>ዕቅድ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ስትራቴጂዊ</a:t>
          </a:r>
          <a:r>
            <a:rPr lang="en-US" sz="1800" b="1" dirty="0" smtClean="0">
              <a:latin typeface="Power Geez Unicode1" panose="00000400000000000000" pitchFamily="2" charset="0"/>
            </a:rPr>
            <a:t>  </a:t>
          </a:r>
          <a:r>
            <a:rPr lang="en-US" sz="1800" b="1" dirty="0" err="1" smtClean="0">
              <a:latin typeface="Power Geez Unicode1" panose="00000400000000000000" pitchFamily="2" charset="0"/>
            </a:rPr>
            <a:t>ጉዳዮች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smtClean="0">
              <a:latin typeface="Power Geez Unicode1" panose="00000400000000000000" pitchFamily="2" charset="0"/>
            </a:rPr>
            <a:t>በ4ቱ </a:t>
          </a:r>
          <a:r>
            <a:rPr lang="en-US" sz="1800" b="1" dirty="0" err="1" smtClean="0">
              <a:latin typeface="Power Geez Unicode1" panose="00000400000000000000" pitchFamily="2" charset="0"/>
            </a:rPr>
            <a:t>ዕይታዎች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የማስፈፀሚያ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ስልቶች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ሊያጋጥሙ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የሚችሉ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ችግሮችና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መፍትሔ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</a:p>
        <a:p>
          <a:pPr algn="l"/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የክትትልና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ግምገማ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  <a:r>
            <a:rPr lang="en-US" sz="1800" b="1" dirty="0" err="1" smtClean="0">
              <a:latin typeface="Power Geez Unicode1" panose="00000400000000000000" pitchFamily="2" charset="0"/>
            </a:rPr>
            <a:t>ስርዓት</a:t>
          </a:r>
          <a:endParaRPr lang="en-US" sz="1800" b="1" dirty="0" smtClean="0">
            <a:latin typeface="Power Geez Unicode1" panose="00000400000000000000" pitchFamily="2" charset="0"/>
          </a:endParaRPr>
        </a:p>
        <a:p>
          <a:pPr algn="l"/>
          <a:endParaRPr lang="en-US" sz="1100" b="1" dirty="0" smtClean="0">
            <a:latin typeface="Power Geez Unicode1" panose="00000400000000000000" pitchFamily="2" charset="0"/>
          </a:endParaRPr>
        </a:p>
        <a:p>
          <a:pPr algn="l"/>
          <a:r>
            <a:rPr lang="en-US" sz="1800" b="1" dirty="0" err="1" smtClean="0">
              <a:latin typeface="Power Geez Unicode1" panose="00000400000000000000" pitchFamily="2" charset="0"/>
            </a:rPr>
            <a:t>ማጠቃለያ</a:t>
          </a:r>
          <a:r>
            <a:rPr lang="en-US" sz="1800" b="1" dirty="0" smtClean="0">
              <a:latin typeface="Power Geez Unicode1" panose="00000400000000000000" pitchFamily="2" charset="0"/>
            </a:rPr>
            <a:t> </a:t>
          </a:r>
        </a:p>
        <a:p>
          <a:pPr algn="l"/>
          <a:endParaRPr lang="en-US" sz="1800" dirty="0" smtClean="0"/>
        </a:p>
      </dgm:t>
    </dgm:pt>
    <dgm:pt modelId="{B13EFA6D-CA3E-4991-818F-713B32BEC3AB}" type="parTrans" cxnId="{0F299F34-BC52-4EE8-8DD3-F1CAA385DB73}">
      <dgm:prSet/>
      <dgm:spPr/>
      <dgm:t>
        <a:bodyPr/>
        <a:lstStyle/>
        <a:p>
          <a:endParaRPr lang="en-US"/>
        </a:p>
      </dgm:t>
    </dgm:pt>
    <dgm:pt modelId="{6CBAA266-CD96-4E16-8AF3-E29956C550BD}" type="sibTrans" cxnId="{0F299F34-BC52-4EE8-8DD3-F1CAA385DB73}">
      <dgm:prSet/>
      <dgm:spPr/>
      <dgm:t>
        <a:bodyPr/>
        <a:lstStyle/>
        <a:p>
          <a:endParaRPr lang="en-US"/>
        </a:p>
      </dgm:t>
    </dgm:pt>
    <dgm:pt modelId="{2290228C-1A85-4380-AF7F-466494EB6E86}" type="pres">
      <dgm:prSet presAssocID="{3A37FE53-F63F-4ADB-8AC1-7497A368E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47A97-BC48-4015-A077-34F1AE4A7F1E}" type="pres">
      <dgm:prSet presAssocID="{246D1653-5A72-4010-B3FD-4302B856B181}" presName="node" presStyleLbl="node1" presStyleIdx="0" presStyleCnt="2" custScaleX="15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13E8-0618-44EE-BD73-2A8657DC9DE8}" type="pres">
      <dgm:prSet presAssocID="{E4667330-AF4C-49BD-B525-A3E117DB3C63}" presName="sibTrans" presStyleCnt="0"/>
      <dgm:spPr/>
    </dgm:pt>
    <dgm:pt modelId="{BCD4E5B1-6E0C-4BDD-A1E0-A0ED4AA27D58}" type="pres">
      <dgm:prSet presAssocID="{3F1DBF4D-8F69-47DD-96ED-EACBCBE73EAF}" presName="node" presStyleLbl="node1" presStyleIdx="1" presStyleCnt="2" custScaleX="119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AB99A7-0A1B-4FD3-90F4-9178CA322CA6}" type="presOf" srcId="{246D1653-5A72-4010-B3FD-4302B856B181}" destId="{8BF47A97-BC48-4015-A077-34F1AE4A7F1E}" srcOrd="0" destOrd="0" presId="urn:microsoft.com/office/officeart/2005/8/layout/hList6"/>
    <dgm:cxn modelId="{CB666794-BC46-4061-9FCF-44B48BEFD789}" type="presOf" srcId="{3F1DBF4D-8F69-47DD-96ED-EACBCBE73EAF}" destId="{BCD4E5B1-6E0C-4BDD-A1E0-A0ED4AA27D58}" srcOrd="0" destOrd="0" presId="urn:microsoft.com/office/officeart/2005/8/layout/hList6"/>
    <dgm:cxn modelId="{0F299F34-BC52-4EE8-8DD3-F1CAA385DB73}" srcId="{3A37FE53-F63F-4ADB-8AC1-7497A368EC84}" destId="{3F1DBF4D-8F69-47DD-96ED-EACBCBE73EAF}" srcOrd="1" destOrd="0" parTransId="{B13EFA6D-CA3E-4991-818F-713B32BEC3AB}" sibTransId="{6CBAA266-CD96-4E16-8AF3-E29956C550BD}"/>
    <dgm:cxn modelId="{A2F1D079-CCE1-4054-9BC1-225A4114B88D}" type="presOf" srcId="{3A37FE53-F63F-4ADB-8AC1-7497A368EC84}" destId="{2290228C-1A85-4380-AF7F-466494EB6E86}" srcOrd="0" destOrd="0" presId="urn:microsoft.com/office/officeart/2005/8/layout/hList6"/>
    <dgm:cxn modelId="{16D5E622-6111-44EE-B80E-3F7E275B9A05}" srcId="{3A37FE53-F63F-4ADB-8AC1-7497A368EC84}" destId="{246D1653-5A72-4010-B3FD-4302B856B181}" srcOrd="0" destOrd="0" parTransId="{AC61E010-0026-4584-9739-682CCA26CD1F}" sibTransId="{E4667330-AF4C-49BD-B525-A3E117DB3C63}"/>
    <dgm:cxn modelId="{0260AD18-6FF7-4AF9-9609-38C9168E7E69}" type="presParOf" srcId="{2290228C-1A85-4380-AF7F-466494EB6E86}" destId="{8BF47A97-BC48-4015-A077-34F1AE4A7F1E}" srcOrd="0" destOrd="0" presId="urn:microsoft.com/office/officeart/2005/8/layout/hList6"/>
    <dgm:cxn modelId="{DD65DFBA-72D6-488B-A469-86260414CB19}" type="presParOf" srcId="{2290228C-1A85-4380-AF7F-466494EB6E86}" destId="{AA3D13E8-0618-44EE-BD73-2A8657DC9DE8}" srcOrd="1" destOrd="0" presId="urn:microsoft.com/office/officeart/2005/8/layout/hList6"/>
    <dgm:cxn modelId="{155F5376-8144-4103-A8D8-724FB8B56101}" type="presParOf" srcId="{2290228C-1A85-4380-AF7F-466494EB6E86}" destId="{BCD4E5B1-6E0C-4BDD-A1E0-A0ED4AA27D58}" srcOrd="2" destOrd="0" presId="urn:microsoft.com/office/officeart/2005/8/layout/hList6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7FE53-F63F-4ADB-8AC1-7497A368EC84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6D1653-5A72-4010-B3FD-4302B856B18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am-ET" sz="2000" b="1" u="none" dirty="0" smtClean="0">
              <a:solidFill>
                <a:srgbClr val="FFFF00"/>
              </a:solidFill>
              <a:latin typeface="Power Geez Unicode1" pitchFamily="2" charset="0"/>
            </a:rPr>
            <a:t>የፍትህ ተቋማት መረጃዎች </a:t>
          </a:r>
          <a:r>
            <a:rPr lang="en-US" sz="2000" b="1" u="none" dirty="0" err="1" smtClean="0">
              <a:solidFill>
                <a:srgbClr val="FFFF00"/>
              </a:solidFill>
              <a:latin typeface="Power Geez Unicode1" pitchFamily="2" charset="0"/>
            </a:rPr>
            <a:t>ማሰባሰብ</a:t>
          </a:r>
          <a:endParaRPr lang="en-US" sz="2000" b="1" u="none" dirty="0" smtClean="0">
            <a:solidFill>
              <a:srgbClr val="FFFF00"/>
            </a:solidFill>
            <a:latin typeface="Power Geez Unicode1" pitchFamily="2" charset="0"/>
          </a:endParaRPr>
        </a:p>
        <a:p>
          <a:pPr algn="just">
            <a:lnSpc>
              <a:spcPct val="150000"/>
            </a:lnSpc>
          </a:pPr>
          <a:r>
            <a:rPr lang="en-US" sz="2000" b="1" dirty="0" err="1" smtClean="0">
              <a:latin typeface="Power Geez Unicode1" pitchFamily="2" charset="0"/>
            </a:rPr>
            <a:t>ከአዲስ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አበባ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ከተማ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አስተዳደር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ከሀረሪ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ከሶማሌ</a:t>
          </a:r>
          <a:r>
            <a:rPr lang="en-US" sz="2000" b="1" dirty="0" smtClean="0">
              <a:latin typeface="Power Geez Unicode1" pitchFamily="2" charset="0"/>
            </a:rPr>
            <a:t>፣ </a:t>
          </a:r>
          <a:r>
            <a:rPr lang="en-US" sz="2000" b="1" dirty="0" err="1" smtClean="0">
              <a:latin typeface="Power Geez Unicode1" pitchFamily="2" charset="0"/>
            </a:rPr>
            <a:t>ከሲዳማ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እና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ከኦሮሚያ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ክልል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am-ET" sz="2000" b="1" dirty="0" smtClean="0">
              <a:solidFill>
                <a:schemeClr val="bg1"/>
              </a:solidFill>
              <a:latin typeface="Power Geez Unicode1" pitchFamily="2" charset="0"/>
            </a:rPr>
            <a:t>መረጃዎች ተሰብስበዋል፡፡</a:t>
          </a:r>
          <a:r>
            <a:rPr lang="en-US" sz="2000" b="1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r>
            <a:rPr lang="am-ET" sz="2000" b="1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endParaRPr lang="en-US" sz="2000" b="1" dirty="0" smtClean="0">
            <a:solidFill>
              <a:schemeClr val="bg1"/>
            </a:solidFill>
            <a:latin typeface="Power Geez Unicode1" panose="00000400000000000000" pitchFamily="2" charset="0"/>
          </a:endParaRPr>
        </a:p>
        <a:p>
          <a:pPr algn="just">
            <a:lnSpc>
              <a:spcPct val="150000"/>
            </a:lnSpc>
          </a:pPr>
          <a:r>
            <a:rPr lang="am-ET" sz="2000" b="1" dirty="0" smtClean="0">
              <a:latin typeface="Power Geez Unicode1" pitchFamily="2" charset="0"/>
            </a:rPr>
            <a:t>ከፌደራል ሰበር ሰሚ </a:t>
          </a:r>
          <a:r>
            <a:rPr lang="en-US" sz="2000" b="1" dirty="0" err="1" smtClean="0">
              <a:latin typeface="Power Geez Unicode1" pitchFamily="2" charset="0"/>
            </a:rPr>
            <a:t>ችሎት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am-ET" sz="2000" b="1" dirty="0" smtClean="0">
              <a:latin typeface="Power Geez Unicode1" pitchFamily="2" charset="0"/>
            </a:rPr>
            <a:t>ውሳኔዎች ተሰብስቧል</a:t>
          </a:r>
          <a:r>
            <a:rPr lang="en-US" sz="2000" b="1" dirty="0" smtClean="0">
              <a:latin typeface="Power Geez Unicode1" pitchFamily="2" charset="0"/>
            </a:rPr>
            <a:t>፣</a:t>
          </a:r>
        </a:p>
        <a:p>
          <a:pPr algn="just">
            <a:lnSpc>
              <a:spcPct val="150000"/>
            </a:lnSpc>
          </a:pPr>
          <a:r>
            <a:rPr lang="en-US" sz="2000" b="1" dirty="0" err="1" smtClean="0">
              <a:latin typeface="Power Geez Unicode1" pitchFamily="2" charset="0"/>
            </a:rPr>
            <a:t>የተሰበሰቡ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መረጃዎች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እንዲደራጁ</a:t>
          </a:r>
          <a:r>
            <a:rPr lang="en-US" sz="2000" b="1" dirty="0" smtClean="0">
              <a:latin typeface="Power Geez Unicode1" pitchFamily="2" charset="0"/>
            </a:rPr>
            <a:t> </a:t>
          </a:r>
          <a:r>
            <a:rPr lang="en-US" sz="2000" b="1" dirty="0" err="1" smtClean="0">
              <a:latin typeface="Power Geez Unicode1" pitchFamily="2" charset="0"/>
            </a:rPr>
            <a:t>ተደርጉዋል</a:t>
          </a:r>
          <a:r>
            <a:rPr lang="en-US" sz="2000" b="1" dirty="0" smtClean="0">
              <a:latin typeface="Power Geez Unicode1" pitchFamily="2" charset="0"/>
            </a:rPr>
            <a:t>፣</a:t>
          </a:r>
        </a:p>
      </dgm:t>
    </dgm:pt>
    <dgm:pt modelId="{AC61E010-0026-4584-9739-682CCA26CD1F}" type="parTrans" cxnId="{16D5E622-6111-44EE-B80E-3F7E275B9A05}">
      <dgm:prSet/>
      <dgm:spPr/>
      <dgm:t>
        <a:bodyPr/>
        <a:lstStyle/>
        <a:p>
          <a:endParaRPr lang="en-US"/>
        </a:p>
      </dgm:t>
    </dgm:pt>
    <dgm:pt modelId="{E4667330-AF4C-49BD-B525-A3E117DB3C63}" type="sibTrans" cxnId="{16D5E622-6111-44EE-B80E-3F7E275B9A05}">
      <dgm:prSet/>
      <dgm:spPr/>
      <dgm:t>
        <a:bodyPr/>
        <a:lstStyle/>
        <a:p>
          <a:endParaRPr lang="en-US"/>
        </a:p>
      </dgm:t>
    </dgm:pt>
    <dgm:pt modelId="{3F1DBF4D-8F69-47DD-96ED-EACBCBE73EAF}">
      <dgm:prSet custT="1"/>
      <dgm:spPr/>
      <dgm:t>
        <a:bodyPr/>
        <a:lstStyle/>
        <a:p>
          <a:pPr algn="l"/>
          <a:r>
            <a:rPr lang="am-ET" sz="1800" b="1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መረጃ</a:t>
          </a:r>
          <a:r>
            <a:rPr lang="en-US" sz="1800" b="1" dirty="0" err="1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ዎችን</a:t>
          </a:r>
          <a:r>
            <a:rPr lang="en-US" sz="1800" b="1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ማደራጀት 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የተሰበሰቡት አዋጆች ወደ መረጃ ማ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ዕ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ከሉ ተደራጅቶ ገብተዋል፣ 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40 የተሻሩ አዋጆች እንዲለዩ ተደርጓል፣ 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በፌዴራልም በክልልም ማሻሻያ የተደረገባቸውን ሕጎች በአንድ ሰነድ ተዘጋጅቷል፣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የሕግ መረጃ ምንነት፤ አስፈላጊነት፣ ማደራጀት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 (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ማከማቸት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)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፤ እና ማሰራጨት ላይ "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Mini Research" 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ሥራ የጽሁፍ ዝግጅት  ተጠናቋል፣</a:t>
          </a:r>
        </a:p>
        <a:p>
          <a:pPr algn="l"/>
          <a:r>
            <a:rPr lang="am-ET" sz="1800" dirty="0" smtClean="0">
              <a:latin typeface="Power Geez Unicode1"/>
              <a:ea typeface="Calibri"/>
              <a:cs typeface="Nyala"/>
            </a:rPr>
            <a:t>ለ4 ክልል የሚላክ የህግ መረጃ በሶፍት ኮፒ የተሰበሰበ ክምችት ተጠናቋል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፡፡</a:t>
          </a:r>
          <a:endParaRPr lang="en-US" sz="1800" dirty="0" smtClean="0"/>
        </a:p>
      </dgm:t>
    </dgm:pt>
    <dgm:pt modelId="{B13EFA6D-CA3E-4991-818F-713B32BEC3AB}" type="parTrans" cxnId="{0F299F34-BC52-4EE8-8DD3-F1CAA385DB73}">
      <dgm:prSet/>
      <dgm:spPr/>
      <dgm:t>
        <a:bodyPr/>
        <a:lstStyle/>
        <a:p>
          <a:endParaRPr lang="en-US"/>
        </a:p>
      </dgm:t>
    </dgm:pt>
    <dgm:pt modelId="{6CBAA266-CD96-4E16-8AF3-E29956C550BD}" type="sibTrans" cxnId="{0F299F34-BC52-4EE8-8DD3-F1CAA385DB73}">
      <dgm:prSet/>
      <dgm:spPr/>
      <dgm:t>
        <a:bodyPr/>
        <a:lstStyle/>
        <a:p>
          <a:endParaRPr lang="en-US"/>
        </a:p>
      </dgm:t>
    </dgm:pt>
    <dgm:pt modelId="{2290228C-1A85-4380-AF7F-466494EB6E86}" type="pres">
      <dgm:prSet presAssocID="{3A37FE53-F63F-4ADB-8AC1-7497A368E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47A97-BC48-4015-A077-34F1AE4A7F1E}" type="pres">
      <dgm:prSet presAssocID="{246D1653-5A72-4010-B3FD-4302B856B181}" presName="node" presStyleLbl="node1" presStyleIdx="0" presStyleCnt="2" custScaleX="15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13E8-0618-44EE-BD73-2A8657DC9DE8}" type="pres">
      <dgm:prSet presAssocID="{E4667330-AF4C-49BD-B525-A3E117DB3C63}" presName="sibTrans" presStyleCnt="0"/>
      <dgm:spPr/>
    </dgm:pt>
    <dgm:pt modelId="{BCD4E5B1-6E0C-4BDD-A1E0-A0ED4AA27D58}" type="pres">
      <dgm:prSet presAssocID="{3F1DBF4D-8F69-47DD-96ED-EACBCBE73EAF}" presName="node" presStyleLbl="node1" presStyleIdx="1" presStyleCnt="2" custScaleX="119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99F34-BC52-4EE8-8DD3-F1CAA385DB73}" srcId="{3A37FE53-F63F-4ADB-8AC1-7497A368EC84}" destId="{3F1DBF4D-8F69-47DD-96ED-EACBCBE73EAF}" srcOrd="1" destOrd="0" parTransId="{B13EFA6D-CA3E-4991-818F-713B32BEC3AB}" sibTransId="{6CBAA266-CD96-4E16-8AF3-E29956C550BD}"/>
    <dgm:cxn modelId="{326C7BBC-DB61-4C75-A65D-FB8398014FAA}" type="presOf" srcId="{246D1653-5A72-4010-B3FD-4302B856B181}" destId="{8BF47A97-BC48-4015-A077-34F1AE4A7F1E}" srcOrd="0" destOrd="0" presId="urn:microsoft.com/office/officeart/2005/8/layout/hList6"/>
    <dgm:cxn modelId="{16D5E622-6111-44EE-B80E-3F7E275B9A05}" srcId="{3A37FE53-F63F-4ADB-8AC1-7497A368EC84}" destId="{246D1653-5A72-4010-B3FD-4302B856B181}" srcOrd="0" destOrd="0" parTransId="{AC61E010-0026-4584-9739-682CCA26CD1F}" sibTransId="{E4667330-AF4C-49BD-B525-A3E117DB3C63}"/>
    <dgm:cxn modelId="{433911B5-6B63-4464-AECE-2BDA70A3FBFA}" type="presOf" srcId="{3A37FE53-F63F-4ADB-8AC1-7497A368EC84}" destId="{2290228C-1A85-4380-AF7F-466494EB6E86}" srcOrd="0" destOrd="0" presId="urn:microsoft.com/office/officeart/2005/8/layout/hList6"/>
    <dgm:cxn modelId="{FE86F502-200B-4F53-B769-52D9C2FA154E}" type="presOf" srcId="{3F1DBF4D-8F69-47DD-96ED-EACBCBE73EAF}" destId="{BCD4E5B1-6E0C-4BDD-A1E0-A0ED4AA27D58}" srcOrd="0" destOrd="0" presId="urn:microsoft.com/office/officeart/2005/8/layout/hList6"/>
    <dgm:cxn modelId="{B772CB99-6D1C-4839-8C22-1E2D72A073C9}" type="presParOf" srcId="{2290228C-1A85-4380-AF7F-466494EB6E86}" destId="{8BF47A97-BC48-4015-A077-34F1AE4A7F1E}" srcOrd="0" destOrd="0" presId="urn:microsoft.com/office/officeart/2005/8/layout/hList6"/>
    <dgm:cxn modelId="{FAF931E1-CB84-4B56-9243-09BF7F212EEE}" type="presParOf" srcId="{2290228C-1A85-4380-AF7F-466494EB6E86}" destId="{AA3D13E8-0618-44EE-BD73-2A8657DC9DE8}" srcOrd="1" destOrd="0" presId="urn:microsoft.com/office/officeart/2005/8/layout/hList6"/>
    <dgm:cxn modelId="{CAD2EBCB-A062-45CA-9E1A-15237AFB18F6}" type="presParOf" srcId="{2290228C-1A85-4380-AF7F-466494EB6E86}" destId="{BCD4E5B1-6E0C-4BDD-A1E0-A0ED4AA27D58}" srcOrd="2" destOrd="0" presId="urn:microsoft.com/office/officeart/2005/8/layout/hList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37FE53-F63F-4ADB-8AC1-7497A368EC84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46D1653-5A72-4010-B3FD-4302B856B181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am-ET" sz="2000" b="1" dirty="0" smtClean="0">
              <a:solidFill>
                <a:srgbClr val="FFC000"/>
              </a:solidFill>
              <a:latin typeface="Power Geez Unicode1"/>
              <a:ea typeface="Calibri"/>
              <a:cs typeface="Nyala"/>
            </a:rPr>
            <a:t>የሥነ ምግባር መከታተያ </a:t>
          </a:r>
          <a:endParaRPr lang="en-GB" sz="2000" b="1" dirty="0" smtClean="0">
            <a:solidFill>
              <a:srgbClr val="FFC000"/>
            </a:solidFill>
            <a:latin typeface="Power Geez Unicode1"/>
            <a:ea typeface="Calibri"/>
            <a:cs typeface="Nyala"/>
          </a:endParaRPr>
        </a:p>
        <a:p>
          <a:pPr algn="just">
            <a:lnSpc>
              <a:spcPct val="150000"/>
            </a:lnSpc>
          </a:pPr>
          <a:r>
            <a:rPr lang="am-ET" sz="2000" dirty="0" smtClean="0">
              <a:latin typeface="Power Geez Unicode1"/>
              <a:ea typeface="Calibri"/>
              <a:cs typeface="Nyala"/>
            </a:rPr>
            <a:t>20ኛዉ የአለም አቀፍ እና 19ኛዉ ሐገራዊ </a:t>
          </a:r>
          <a:r>
            <a:rPr lang="am-ET" sz="20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የጸረ-ሙስና ቀን ሙስና የጋራ ጠላታችን ነው እንታገለው </a:t>
          </a:r>
          <a:r>
            <a:rPr lang="am-ET" sz="2000" dirty="0" smtClean="0">
              <a:latin typeface="Power Geez Unicode1"/>
              <a:ea typeface="Calibri"/>
              <a:cs typeface="Nyala"/>
            </a:rPr>
            <a:t>በሚል መሪ ቃል በዘርፍ ደረጃ በመተባበር ተከብሯል፡፡</a:t>
          </a:r>
          <a:endParaRPr lang="en-GB" sz="2000" dirty="0" smtClean="0">
            <a:latin typeface="Power Geez Unicode1"/>
            <a:ea typeface="Calibri"/>
            <a:cs typeface="Nyala"/>
          </a:endParaRPr>
        </a:p>
        <a:p>
          <a:pPr algn="just">
            <a:lnSpc>
              <a:spcPct val="150000"/>
            </a:lnSpc>
          </a:pPr>
          <a:r>
            <a:rPr lang="am-ET" sz="2000" dirty="0" smtClean="0">
              <a:latin typeface="Power Geez Unicode1"/>
              <a:ea typeface="Calibri"/>
              <a:cs typeface="Nyala"/>
            </a:rPr>
            <a:t>ሀብት ማስመዝገብ የሚገባቸው አመራር/ሰራተኞች እንዲያስመዘግቡ ተደርጓል፡፡</a:t>
          </a:r>
          <a:r>
            <a:rPr lang="en-US" sz="2000" dirty="0" smtClean="0">
              <a:latin typeface="Power Geez Unicode1" pitchFamily="2" charset="0"/>
            </a:rPr>
            <a:t>፡፡</a:t>
          </a:r>
          <a:endParaRPr lang="en-US" sz="2000" b="1" dirty="0" smtClean="0">
            <a:latin typeface="Power Geez Unicode1" panose="00000400000000000000" pitchFamily="2" charset="0"/>
          </a:endParaRPr>
        </a:p>
      </dgm:t>
    </dgm:pt>
    <dgm:pt modelId="{AC61E010-0026-4584-9739-682CCA26CD1F}" type="parTrans" cxnId="{16D5E622-6111-44EE-B80E-3F7E275B9A05}">
      <dgm:prSet/>
      <dgm:spPr/>
      <dgm:t>
        <a:bodyPr/>
        <a:lstStyle/>
        <a:p>
          <a:endParaRPr lang="en-US"/>
        </a:p>
      </dgm:t>
    </dgm:pt>
    <dgm:pt modelId="{E4667330-AF4C-49BD-B525-A3E117DB3C63}" type="sibTrans" cxnId="{16D5E622-6111-44EE-B80E-3F7E275B9A05}">
      <dgm:prSet/>
      <dgm:spPr/>
      <dgm:t>
        <a:bodyPr/>
        <a:lstStyle/>
        <a:p>
          <a:endParaRPr lang="en-US"/>
        </a:p>
      </dgm:t>
    </dgm:pt>
    <dgm:pt modelId="{3F1DBF4D-8F69-47DD-96ED-EACBCBE73EAF}">
      <dgm:prSet custT="1"/>
      <dgm:spPr/>
      <dgm:t>
        <a:bodyPr/>
        <a:lstStyle/>
        <a:p>
          <a:pPr algn="just"/>
          <a:r>
            <a:rPr lang="am-ET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የህዝብ ግንኙነትና ኮሙኒኬሽን</a:t>
          </a:r>
          <a:r>
            <a:rPr lang="en-US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en-US" sz="1800" b="1" dirty="0" err="1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ስራዎች</a:t>
          </a:r>
          <a:r>
            <a:rPr lang="en-US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ተሰርቷል፡፡</a:t>
          </a:r>
        </a:p>
        <a:p>
          <a:pPr algn="just"/>
          <a:r>
            <a:rPr lang="am-ET" sz="1800" dirty="0" smtClean="0">
              <a:latin typeface="Power Geez Unicode1"/>
              <a:ea typeface="Calibri"/>
              <a:cs typeface="Nyala"/>
            </a:rPr>
            <a:t>91 ዜና እና 49 መረጃ በድምሩ 140 የማጋራት ስራ ተሰርቷል፡፡</a:t>
          </a:r>
        </a:p>
        <a:p>
          <a:pPr algn="just"/>
          <a:endParaRPr lang="am-ET" sz="1800" dirty="0" smtClean="0">
            <a:latin typeface="Power Geez Unicode1"/>
            <a:ea typeface="Calibri"/>
            <a:cs typeface="Nyala"/>
          </a:endParaRPr>
        </a:p>
        <a:p>
          <a:pPr algn="just"/>
          <a:r>
            <a:rPr lang="am-ET" sz="1800" b="1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የቤተ መጽሃፍት አ</a:t>
          </a:r>
          <a:r>
            <a:rPr lang="en-US" sz="1800" b="1" dirty="0" err="1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ገልግሎት</a:t>
          </a:r>
          <a:r>
            <a:rPr lang="en-US" sz="1800" b="1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መስጠት </a:t>
          </a:r>
        </a:p>
        <a:p>
          <a:pPr algn="just"/>
          <a:r>
            <a:rPr lang="am-ET" sz="1800" dirty="0" smtClean="0">
              <a:latin typeface="Power Geez Unicode1"/>
              <a:ea typeface="Calibri"/>
              <a:cs typeface="Nyala"/>
            </a:rPr>
            <a:t>ለተገልጋዮች</a:t>
          </a:r>
          <a:r>
            <a:rPr lang="en-GB" sz="1800" dirty="0" smtClean="0">
              <a:latin typeface="Power Geez Unicode1"/>
              <a:ea typeface="Calibri"/>
              <a:cs typeface="Nyala"/>
            </a:rPr>
            <a:t>፣ ለ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ሰልጣኞች</a:t>
          </a:r>
          <a:r>
            <a:rPr lang="en-GB" sz="1800" dirty="0" smtClean="0">
              <a:latin typeface="Power Geez Unicode1"/>
              <a:ea typeface="Calibri"/>
              <a:cs typeface="Nyala"/>
            </a:rPr>
            <a:t>ና ለ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መ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/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ቤ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ቱ 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ሰራተኞች</a:t>
          </a:r>
          <a:r>
            <a:rPr lang="en-GB" sz="1800" dirty="0" smtClean="0">
              <a:latin typeface="Power Geez Unicode1"/>
              <a:ea typeface="Calibri"/>
              <a:cs typeface="Nyala"/>
            </a:rPr>
            <a:t> አ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ገልግሎት ተሰቷል፡፡ </a:t>
          </a:r>
        </a:p>
        <a:p>
          <a:pPr algn="just"/>
          <a:r>
            <a:rPr lang="am-ET" sz="1800" dirty="0" smtClean="0">
              <a:latin typeface="Power Geez Unicode1"/>
              <a:ea typeface="Calibri"/>
              <a:cs typeface="Nyala"/>
            </a:rPr>
            <a:t>ለሰልጣኞች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 </a:t>
          </a:r>
          <a:r>
            <a:rPr lang="en-US" sz="1800" dirty="0" err="1" smtClean="0">
              <a:latin typeface="Power Geez Unicode1"/>
              <a:ea typeface="Calibri"/>
              <a:cs typeface="Nyala"/>
            </a:rPr>
            <a:t>የቤተ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-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መፅሐፍ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ት </a:t>
          </a:r>
          <a:r>
            <a:rPr lang="en-US" sz="1800" dirty="0" err="1" smtClean="0">
              <a:latin typeface="Power Geez Unicode1"/>
              <a:ea typeface="Calibri"/>
              <a:cs typeface="Nyala"/>
            </a:rPr>
            <a:t>አገልግሎት</a:t>
          </a:r>
          <a:r>
            <a:rPr lang="en-US" sz="1800" dirty="0" smtClean="0">
              <a:latin typeface="Power Geez Unicode1"/>
              <a:ea typeface="Calibri"/>
              <a:cs typeface="Nyala"/>
            </a:rPr>
            <a:t> </a:t>
          </a:r>
          <a:r>
            <a:rPr lang="am-ET" sz="1800" dirty="0" smtClean="0">
              <a:latin typeface="Power Geez Unicode1"/>
              <a:ea typeface="Calibri"/>
              <a:cs typeface="Nyala"/>
            </a:rPr>
            <a:t>ተሰቷል፡፡ </a:t>
          </a:r>
          <a:endParaRPr lang="en-US" sz="1800" dirty="0" smtClean="0">
            <a:latin typeface="Power Geez Unicode1"/>
            <a:ea typeface="Calibri"/>
            <a:cs typeface="Nyala"/>
          </a:endParaRPr>
        </a:p>
        <a:p>
          <a:pPr algn="just"/>
          <a:r>
            <a:rPr lang="en-US" sz="1800" dirty="0" err="1" smtClean="0">
              <a:latin typeface="Power Geez Unicode1"/>
              <a:ea typeface="Calibri"/>
            </a:rPr>
            <a:t>በሃያት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ጨፌ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ለአካባቢዉ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ነዋሪ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ማህበረሰብ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የቤተመጽሀፍት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አገልግሎት</a:t>
          </a:r>
          <a:r>
            <a:rPr lang="en-US" sz="1800" dirty="0" smtClean="0">
              <a:latin typeface="Power Geez Unicode1"/>
              <a:ea typeface="Calibri"/>
            </a:rPr>
            <a:t> </a:t>
          </a:r>
          <a:r>
            <a:rPr lang="en-US" sz="1800" dirty="0" err="1" smtClean="0">
              <a:latin typeface="Power Geez Unicode1"/>
              <a:ea typeface="Calibri"/>
            </a:rPr>
            <a:t>ተሰጥ</a:t>
          </a:r>
          <a:r>
            <a:rPr lang="en-US" sz="1800" dirty="0" err="1" smtClean="0">
              <a:effectLst/>
              <a:latin typeface="Power Geez Unicode1"/>
              <a:ea typeface="Calibri"/>
              <a:cs typeface="Times New Roman"/>
            </a:rPr>
            <a:t>ቷ</a:t>
          </a:r>
          <a:r>
            <a:rPr lang="en-US" sz="1800" dirty="0" err="1" smtClean="0">
              <a:latin typeface="Power Geez Unicode1"/>
              <a:ea typeface="Calibri"/>
            </a:rPr>
            <a:t>ል</a:t>
          </a:r>
          <a:r>
            <a:rPr lang="en-US" sz="1800" dirty="0" smtClean="0">
              <a:latin typeface="Power Geez Unicode1"/>
              <a:ea typeface="Calibri"/>
            </a:rPr>
            <a:t>፣</a:t>
          </a:r>
          <a:endParaRPr lang="en-US" sz="1800" dirty="0" smtClean="0"/>
        </a:p>
      </dgm:t>
    </dgm:pt>
    <dgm:pt modelId="{B13EFA6D-CA3E-4991-818F-713B32BEC3AB}" type="parTrans" cxnId="{0F299F34-BC52-4EE8-8DD3-F1CAA385DB73}">
      <dgm:prSet/>
      <dgm:spPr/>
      <dgm:t>
        <a:bodyPr/>
        <a:lstStyle/>
        <a:p>
          <a:endParaRPr lang="en-US"/>
        </a:p>
      </dgm:t>
    </dgm:pt>
    <dgm:pt modelId="{6CBAA266-CD96-4E16-8AF3-E29956C550BD}" type="sibTrans" cxnId="{0F299F34-BC52-4EE8-8DD3-F1CAA385DB73}">
      <dgm:prSet/>
      <dgm:spPr/>
      <dgm:t>
        <a:bodyPr/>
        <a:lstStyle/>
        <a:p>
          <a:endParaRPr lang="en-US"/>
        </a:p>
      </dgm:t>
    </dgm:pt>
    <dgm:pt modelId="{2290228C-1A85-4380-AF7F-466494EB6E86}" type="pres">
      <dgm:prSet presAssocID="{3A37FE53-F63F-4ADB-8AC1-7497A368EC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47A97-BC48-4015-A077-34F1AE4A7F1E}" type="pres">
      <dgm:prSet presAssocID="{246D1653-5A72-4010-B3FD-4302B856B181}" presName="node" presStyleLbl="node1" presStyleIdx="0" presStyleCnt="2" custScaleX="15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D13E8-0618-44EE-BD73-2A8657DC9DE8}" type="pres">
      <dgm:prSet presAssocID="{E4667330-AF4C-49BD-B525-A3E117DB3C63}" presName="sibTrans" presStyleCnt="0"/>
      <dgm:spPr/>
    </dgm:pt>
    <dgm:pt modelId="{BCD4E5B1-6E0C-4BDD-A1E0-A0ED4AA27D58}" type="pres">
      <dgm:prSet presAssocID="{3F1DBF4D-8F69-47DD-96ED-EACBCBE73EAF}" presName="node" presStyleLbl="node1" presStyleIdx="1" presStyleCnt="2" custScaleX="136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99F34-BC52-4EE8-8DD3-F1CAA385DB73}" srcId="{3A37FE53-F63F-4ADB-8AC1-7497A368EC84}" destId="{3F1DBF4D-8F69-47DD-96ED-EACBCBE73EAF}" srcOrd="1" destOrd="0" parTransId="{B13EFA6D-CA3E-4991-818F-713B32BEC3AB}" sibTransId="{6CBAA266-CD96-4E16-8AF3-E29956C550BD}"/>
    <dgm:cxn modelId="{0B80F7AE-CF0F-476B-AFAF-5B5EE761A0AB}" type="presOf" srcId="{3A37FE53-F63F-4ADB-8AC1-7497A368EC84}" destId="{2290228C-1A85-4380-AF7F-466494EB6E86}" srcOrd="0" destOrd="0" presId="urn:microsoft.com/office/officeart/2005/8/layout/hList6"/>
    <dgm:cxn modelId="{16D5E622-6111-44EE-B80E-3F7E275B9A05}" srcId="{3A37FE53-F63F-4ADB-8AC1-7497A368EC84}" destId="{246D1653-5A72-4010-B3FD-4302B856B181}" srcOrd="0" destOrd="0" parTransId="{AC61E010-0026-4584-9739-682CCA26CD1F}" sibTransId="{E4667330-AF4C-49BD-B525-A3E117DB3C63}"/>
    <dgm:cxn modelId="{5454632F-BBD2-4455-98FC-EBE6B715F228}" type="presOf" srcId="{3F1DBF4D-8F69-47DD-96ED-EACBCBE73EAF}" destId="{BCD4E5B1-6E0C-4BDD-A1E0-A0ED4AA27D58}" srcOrd="0" destOrd="0" presId="urn:microsoft.com/office/officeart/2005/8/layout/hList6"/>
    <dgm:cxn modelId="{51533016-E81C-429E-8FEF-BDA27D83D08E}" type="presOf" srcId="{246D1653-5A72-4010-B3FD-4302B856B181}" destId="{8BF47A97-BC48-4015-A077-34F1AE4A7F1E}" srcOrd="0" destOrd="0" presId="urn:microsoft.com/office/officeart/2005/8/layout/hList6"/>
    <dgm:cxn modelId="{6C52235C-8767-4041-9730-69468C8E9107}" type="presParOf" srcId="{2290228C-1A85-4380-AF7F-466494EB6E86}" destId="{8BF47A97-BC48-4015-A077-34F1AE4A7F1E}" srcOrd="0" destOrd="0" presId="urn:microsoft.com/office/officeart/2005/8/layout/hList6"/>
    <dgm:cxn modelId="{CF85D984-91C8-4A94-A30B-2B4C7B800DDE}" type="presParOf" srcId="{2290228C-1A85-4380-AF7F-466494EB6E86}" destId="{AA3D13E8-0618-44EE-BD73-2A8657DC9DE8}" srcOrd="1" destOrd="0" presId="urn:microsoft.com/office/officeart/2005/8/layout/hList6"/>
    <dgm:cxn modelId="{A8DA16A3-F8E3-499A-9D7E-707B78FED6F3}" type="presParOf" srcId="{2290228C-1A85-4380-AF7F-466494EB6E86}" destId="{BCD4E5B1-6E0C-4BDD-A1E0-A0ED4AA27D58}" srcOrd="2" destOrd="0" presId="urn:microsoft.com/office/officeart/2005/8/layout/hList6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7A97-BC48-4015-A077-34F1AE4A7F1E}">
      <dsp:nvSpPr>
        <dsp:cNvPr id="0" name=""/>
        <dsp:cNvSpPr/>
      </dsp:nvSpPr>
      <dsp:spPr>
        <a:xfrm rot="16200000">
          <a:off x="-481332" y="486454"/>
          <a:ext cx="5715000" cy="4742090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itchFamily="2" charset="0"/>
            </a:rPr>
            <a:t>መግቢያ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ower Geez Unicode1" pitchFamily="2" charset="0"/>
            </a:rPr>
            <a:t>ራዕይ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ተልዕኮ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እና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ዕሴቶች</a:t>
          </a:r>
          <a:endParaRPr lang="en-US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/>
            <a:t>የ2016 በጀት ዓመት ዕቅድ አፈፃፀም አጭር ግምገማ</a:t>
          </a:r>
          <a:endParaRPr lang="en-GB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/>
            <a:t> </a:t>
          </a:r>
          <a:endParaRPr lang="en-US" sz="2000" b="1" kern="1200" dirty="0" smtClean="0">
            <a:latin typeface="Power Geez Unicode1" pitchFamily="2" charset="0"/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/>
            <a:t>የ2017 በጀት ዓመት ዕቅድ ለማዘጋጀት እንደ መነሻ የተወሰዱት</a:t>
          </a:r>
          <a:endParaRPr lang="en-US" sz="2000" b="1" kern="1200" dirty="0" smtClean="0">
            <a:latin typeface="Power Geez Unicode1" panose="000004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Power Geez Unicode1" panose="000004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anose="00000400000000000000" pitchFamily="2" charset="0"/>
            </a:rPr>
            <a:t>የ2017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ዝግጅት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ምዕራፍ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ግብዓት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anose="00000400000000000000" pitchFamily="2" charset="0"/>
            </a:rPr>
            <a:t> 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በጀት</a:t>
          </a:r>
          <a:r>
            <a:rPr lang="en-US" sz="2000" b="1" kern="1200" dirty="0" smtClean="0">
              <a:latin typeface="Power Geez Unicode1" panose="00000400000000000000" pitchFamily="2" charset="0"/>
            </a:rPr>
            <a:t>፣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Power Geez Unicode1" panose="00000400000000000000" pitchFamily="2" charset="0"/>
            </a:rPr>
            <a:t> 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የሰው</a:t>
          </a:r>
          <a:r>
            <a:rPr lang="en-US" sz="2000" b="1" kern="1200" dirty="0" smtClean="0">
              <a:latin typeface="Power Geez Unicode1" panose="00000400000000000000" pitchFamily="2" charset="0"/>
            </a:rPr>
            <a:t> </a:t>
          </a:r>
          <a:r>
            <a:rPr lang="en-US" sz="2000" b="1" kern="1200" dirty="0" err="1" smtClean="0">
              <a:latin typeface="Power Geez Unicode1" panose="00000400000000000000" pitchFamily="2" charset="0"/>
            </a:rPr>
            <a:t>ሃይል</a:t>
          </a:r>
          <a:endParaRPr lang="en-US" sz="2000" b="1" kern="1200" dirty="0" smtClean="0">
            <a:latin typeface="Power Geez Unicode1" panose="00000400000000000000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Power Geez Unicode1" panose="00000400000000000000" pitchFamily="2" charset="0"/>
          </a:endParaRPr>
        </a:p>
      </dsp:txBody>
      <dsp:txXfrm rot="5400000">
        <a:off x="5123" y="1142999"/>
        <a:ext cx="4742090" cy="3429000"/>
      </dsp:txXfrm>
    </dsp:sp>
    <dsp:sp modelId="{BCD4E5B1-6E0C-4BDD-A1E0-A0ED4AA27D58}">
      <dsp:nvSpPr>
        <dsp:cNvPr id="0" name=""/>
        <dsp:cNvSpPr/>
      </dsp:nvSpPr>
      <dsp:spPr>
        <a:xfrm rot="16200000">
          <a:off x="3932521" y="1042043"/>
          <a:ext cx="5715000" cy="3630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ውጫዊና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ውስጣዊ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ዳሰሳ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አስቻይ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እና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ፈታኝ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ሁኔታዎች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ower Geez Unicode1" panose="00000400000000000000" pitchFamily="2" charset="0"/>
            </a:rPr>
            <a:t>የ2017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ዕቅድ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ስትራቴጂዊ</a:t>
          </a:r>
          <a:r>
            <a:rPr lang="en-US" sz="1800" b="1" kern="1200" dirty="0" smtClean="0">
              <a:latin typeface="Power Geez Unicode1" panose="00000400000000000000" pitchFamily="2" charset="0"/>
            </a:rPr>
            <a:t> 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ጉዳዮች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Power Geez Unicode1" panose="00000400000000000000" pitchFamily="2" charset="0"/>
            </a:rPr>
            <a:t>በ4ቱ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ዕይታዎች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ዋና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የማስፈፀሚያ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ስልቶች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ሊያጋጥሙ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የሚችሉ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ችግሮችና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መፍትሔ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የክትትልና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ግምገማ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  <a:r>
            <a:rPr lang="en-US" sz="1800" b="1" kern="1200" dirty="0" err="1" smtClean="0">
              <a:latin typeface="Power Geez Unicode1" panose="00000400000000000000" pitchFamily="2" charset="0"/>
            </a:rPr>
            <a:t>ስርዓት</a:t>
          </a:r>
          <a:endParaRPr lang="en-US" sz="18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latin typeface="Power Geez Unicode1" panose="00000400000000000000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Power Geez Unicode1" panose="00000400000000000000" pitchFamily="2" charset="0"/>
            </a:rPr>
            <a:t>ማጠቃለያ</a:t>
          </a:r>
          <a:r>
            <a:rPr lang="en-US" sz="1800" b="1" kern="1200" dirty="0" smtClean="0">
              <a:latin typeface="Power Geez Unicode1" panose="00000400000000000000" pitchFamily="2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</dsp:txBody>
      <dsp:txXfrm rot="5400000">
        <a:off x="4974565" y="1142999"/>
        <a:ext cx="3630912" cy="3429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7A97-BC48-4015-A077-34F1AE4A7F1E}">
      <dsp:nvSpPr>
        <dsp:cNvPr id="0" name=""/>
        <dsp:cNvSpPr/>
      </dsp:nvSpPr>
      <dsp:spPr>
        <a:xfrm rot="16200000">
          <a:off x="-671832" y="676954"/>
          <a:ext cx="6096000" cy="4742090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u="none" kern="1200" dirty="0" smtClean="0">
              <a:solidFill>
                <a:srgbClr val="FFFF00"/>
              </a:solidFill>
              <a:latin typeface="Power Geez Unicode1" pitchFamily="2" charset="0"/>
            </a:rPr>
            <a:t>የፍትህ ተቋማት መረጃዎች </a:t>
          </a:r>
          <a:r>
            <a:rPr lang="en-US" sz="2000" b="1" u="none" kern="1200" dirty="0" err="1" smtClean="0">
              <a:solidFill>
                <a:srgbClr val="FFFF00"/>
              </a:solidFill>
              <a:latin typeface="Power Geez Unicode1" pitchFamily="2" charset="0"/>
            </a:rPr>
            <a:t>ማሰባሰብ</a:t>
          </a:r>
          <a:endParaRPr lang="en-US" sz="2000" b="1" u="none" kern="1200" dirty="0" smtClean="0">
            <a:solidFill>
              <a:srgbClr val="FFFF00"/>
            </a:solidFill>
            <a:latin typeface="Power Geez Unicode1" pitchFamily="2" charset="0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ower Geez Unicode1" pitchFamily="2" charset="0"/>
            </a:rPr>
            <a:t>ከአዲስ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አበባ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ከተማ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አስተዳደር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ከሀረሪ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ከሶማሌ</a:t>
          </a:r>
          <a:r>
            <a:rPr lang="en-US" sz="2000" b="1" kern="1200" dirty="0" smtClean="0">
              <a:latin typeface="Power Geez Unicode1" pitchFamily="2" charset="0"/>
            </a:rPr>
            <a:t>፣ </a:t>
          </a:r>
          <a:r>
            <a:rPr lang="en-US" sz="2000" b="1" kern="1200" dirty="0" err="1" smtClean="0">
              <a:latin typeface="Power Geez Unicode1" pitchFamily="2" charset="0"/>
            </a:rPr>
            <a:t>ከሲዳማ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እና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ከኦሮሚያ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ክልል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am-ET" sz="2000" b="1" kern="1200" dirty="0" smtClean="0">
              <a:solidFill>
                <a:schemeClr val="bg1"/>
              </a:solidFill>
              <a:latin typeface="Power Geez Unicode1" pitchFamily="2" charset="0"/>
            </a:rPr>
            <a:t>መረጃዎች ተሰብስበዋል፡፡</a:t>
          </a:r>
          <a:r>
            <a:rPr lang="en-US" sz="2000" b="1" kern="1200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r>
            <a:rPr lang="am-ET" sz="2000" b="1" kern="1200" dirty="0" smtClean="0">
              <a:solidFill>
                <a:schemeClr val="bg1"/>
              </a:solidFill>
              <a:latin typeface="Power Geez Unicode1" pitchFamily="2" charset="0"/>
            </a:rPr>
            <a:t> </a:t>
          </a:r>
          <a:endParaRPr lang="en-US" sz="2000" b="1" kern="1200" dirty="0" smtClean="0">
            <a:solidFill>
              <a:schemeClr val="bg1"/>
            </a:solidFill>
            <a:latin typeface="Power Geez Unicode1" panose="00000400000000000000" pitchFamily="2" charset="0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>
              <a:latin typeface="Power Geez Unicode1" pitchFamily="2" charset="0"/>
            </a:rPr>
            <a:t>ከፌደራል ሰበር ሰሚ </a:t>
          </a:r>
          <a:r>
            <a:rPr lang="en-US" sz="2000" b="1" kern="1200" dirty="0" err="1" smtClean="0">
              <a:latin typeface="Power Geez Unicode1" pitchFamily="2" charset="0"/>
            </a:rPr>
            <a:t>ችሎት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am-ET" sz="2000" b="1" kern="1200" dirty="0" smtClean="0">
              <a:latin typeface="Power Geez Unicode1" pitchFamily="2" charset="0"/>
            </a:rPr>
            <a:t>ውሳኔዎች ተሰብስቧል</a:t>
          </a:r>
          <a:r>
            <a:rPr lang="en-US" sz="2000" b="1" kern="1200" dirty="0" smtClean="0">
              <a:latin typeface="Power Geez Unicode1" pitchFamily="2" charset="0"/>
            </a:rPr>
            <a:t>፣</a:t>
          </a: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Power Geez Unicode1" pitchFamily="2" charset="0"/>
            </a:rPr>
            <a:t>የተሰበሰቡ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መረጃዎች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እንዲደራጁ</a:t>
          </a:r>
          <a:r>
            <a:rPr lang="en-US" sz="2000" b="1" kern="1200" dirty="0" smtClean="0">
              <a:latin typeface="Power Geez Unicode1" pitchFamily="2" charset="0"/>
            </a:rPr>
            <a:t> </a:t>
          </a:r>
          <a:r>
            <a:rPr lang="en-US" sz="2000" b="1" kern="1200" dirty="0" err="1" smtClean="0">
              <a:latin typeface="Power Geez Unicode1" pitchFamily="2" charset="0"/>
            </a:rPr>
            <a:t>ተደርጉዋል</a:t>
          </a:r>
          <a:r>
            <a:rPr lang="en-US" sz="2000" b="1" kern="1200" dirty="0" smtClean="0">
              <a:latin typeface="Power Geez Unicode1" pitchFamily="2" charset="0"/>
            </a:rPr>
            <a:t>፣</a:t>
          </a:r>
        </a:p>
      </dsp:txBody>
      <dsp:txXfrm rot="5400000">
        <a:off x="5123" y="1219199"/>
        <a:ext cx="4742090" cy="3657600"/>
      </dsp:txXfrm>
    </dsp:sp>
    <dsp:sp modelId="{BCD4E5B1-6E0C-4BDD-A1E0-A0ED4AA27D58}">
      <dsp:nvSpPr>
        <dsp:cNvPr id="0" name=""/>
        <dsp:cNvSpPr/>
      </dsp:nvSpPr>
      <dsp:spPr>
        <a:xfrm rot="16200000">
          <a:off x="3742021" y="1232543"/>
          <a:ext cx="6096000" cy="363091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b="1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መረጃ</a:t>
          </a:r>
          <a:r>
            <a:rPr lang="en-US" sz="1800" b="1" kern="1200" dirty="0" err="1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ዎችን</a:t>
          </a:r>
          <a:r>
            <a:rPr lang="en-US" sz="1800" b="1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 ማደራጀት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የተሰበሰቡት አዋጆች ወደ መረጃ ማ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ዕ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ከሉ ተደራጅቶ ገብተዋል፣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40 የተሻሩ አዋጆች እንዲለዩ ተደርጓል፣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በፌዴራልም በክልልም ማሻሻያ የተደረገባቸውን ሕጎች በአንድ ሰነድ ተዘጋጅቷል፣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የሕግ መረጃ ምንነት፤ አስፈላጊነት፣ ማደራጀት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 (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ማከማቸት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)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፤ እና ማሰራጨት ላይ "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Mini Research" 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ሥራ የጽሁፍ ዝግጅት  ተጠናቋል፣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ለ4 ክልል የሚላክ የህግ መረጃ በሶፍት ኮፒ የተሰበሰበ ክምችት ተጠናቋል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፡፡</a:t>
          </a:r>
          <a:endParaRPr lang="en-US" sz="1800" kern="1200" dirty="0" smtClean="0"/>
        </a:p>
      </dsp:txBody>
      <dsp:txXfrm rot="5400000">
        <a:off x="4974565" y="1219199"/>
        <a:ext cx="3630912" cy="365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47A97-BC48-4015-A077-34F1AE4A7F1E}">
      <dsp:nvSpPr>
        <dsp:cNvPr id="0" name=""/>
        <dsp:cNvSpPr/>
      </dsp:nvSpPr>
      <dsp:spPr>
        <a:xfrm rot="16200000">
          <a:off x="-659830" y="660657"/>
          <a:ext cx="5483225" cy="4161909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b="1" kern="1200" dirty="0" smtClean="0">
              <a:solidFill>
                <a:srgbClr val="FFC000"/>
              </a:solidFill>
              <a:latin typeface="Power Geez Unicode1"/>
              <a:ea typeface="Calibri"/>
              <a:cs typeface="Nyala"/>
            </a:rPr>
            <a:t>የሥነ ምግባር መከታተያ </a:t>
          </a:r>
          <a:endParaRPr lang="en-GB" sz="2000" b="1" kern="1200" dirty="0" smtClean="0">
            <a:solidFill>
              <a:srgbClr val="FFC000"/>
            </a:solidFill>
            <a:latin typeface="Power Geez Unicode1"/>
            <a:ea typeface="Calibri"/>
            <a:cs typeface="Nyala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kern="1200" dirty="0" smtClean="0">
              <a:latin typeface="Power Geez Unicode1"/>
              <a:ea typeface="Calibri"/>
              <a:cs typeface="Nyala"/>
            </a:rPr>
            <a:t>20ኛዉ የአለም አቀፍ እና 19ኛዉ ሐገራዊ </a:t>
          </a:r>
          <a:r>
            <a:rPr lang="am-ET" sz="2000" kern="1200" dirty="0" smtClean="0">
              <a:solidFill>
                <a:srgbClr val="FFFF00"/>
              </a:solidFill>
              <a:latin typeface="Power Geez Unicode1"/>
              <a:ea typeface="Calibri"/>
              <a:cs typeface="Nyala"/>
            </a:rPr>
            <a:t>የጸረ-ሙስና ቀን ሙስና የጋራ ጠላታችን ነው እንታገለው </a:t>
          </a:r>
          <a:r>
            <a:rPr lang="am-ET" sz="2000" kern="1200" dirty="0" smtClean="0">
              <a:latin typeface="Power Geez Unicode1"/>
              <a:ea typeface="Calibri"/>
              <a:cs typeface="Nyala"/>
            </a:rPr>
            <a:t>በሚል መሪ ቃል በዘርፍ ደረጃ በመተባበር ተከብሯል፡፡</a:t>
          </a:r>
          <a:endParaRPr lang="en-GB" sz="2000" kern="1200" dirty="0" smtClean="0">
            <a:latin typeface="Power Geez Unicode1"/>
            <a:ea typeface="Calibri"/>
            <a:cs typeface="Nyala"/>
          </a:endParaRPr>
        </a:p>
        <a:p>
          <a:pPr lvl="0" algn="just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am-ET" sz="2000" kern="1200" dirty="0" smtClean="0">
              <a:latin typeface="Power Geez Unicode1"/>
              <a:ea typeface="Calibri"/>
              <a:cs typeface="Nyala"/>
            </a:rPr>
            <a:t>ሀብት ማስመዝገብ የሚገባቸው አመራር/ሰራተኞች እንዲያስመዘግቡ ተደርጓል፡፡</a:t>
          </a:r>
          <a:r>
            <a:rPr lang="en-US" sz="2000" kern="1200" dirty="0" smtClean="0">
              <a:latin typeface="Power Geez Unicode1" pitchFamily="2" charset="0"/>
            </a:rPr>
            <a:t>፡፡</a:t>
          </a:r>
          <a:endParaRPr lang="en-US" sz="2000" b="1" kern="1200" dirty="0" smtClean="0">
            <a:latin typeface="Power Geez Unicode1" panose="00000400000000000000" pitchFamily="2" charset="0"/>
          </a:endParaRPr>
        </a:p>
      </dsp:txBody>
      <dsp:txXfrm rot="5400000">
        <a:off x="828" y="1096644"/>
        <a:ext cx="4161909" cy="3289935"/>
      </dsp:txXfrm>
    </dsp:sp>
    <dsp:sp modelId="{BCD4E5B1-6E0C-4BDD-A1E0-A0ED4AA27D58}">
      <dsp:nvSpPr>
        <dsp:cNvPr id="0" name=""/>
        <dsp:cNvSpPr/>
      </dsp:nvSpPr>
      <dsp:spPr>
        <a:xfrm rot="16200000">
          <a:off x="3439610" y="922662"/>
          <a:ext cx="5483225" cy="363789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የህዝብ ግንኙነትና ኮሙኒኬሽን</a:t>
          </a:r>
          <a:r>
            <a:rPr lang="en-US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en-US" sz="1800" b="1" kern="1200" dirty="0" err="1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ስራዎች</a:t>
          </a:r>
          <a:r>
            <a:rPr lang="en-US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kern="1200" dirty="0" smtClean="0">
              <a:solidFill>
                <a:srgbClr val="FF66CC"/>
              </a:solidFill>
              <a:latin typeface="Power Geez Unicode1"/>
              <a:ea typeface="Calibri"/>
              <a:cs typeface="Nyala"/>
            </a:rPr>
            <a:t>ተሰርቷል፡፡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91 ዜና እና 49 መረጃ በድምሩ 140 የማጋራት ስራ ተሰርቷል፡፡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m-ET" sz="1800" kern="1200" dirty="0" smtClean="0">
            <a:latin typeface="Power Geez Unicode1"/>
            <a:ea typeface="Calibri"/>
            <a:cs typeface="Nyala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b="1" kern="1200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የቤተ መጽሃፍት አ</a:t>
          </a:r>
          <a:r>
            <a:rPr lang="en-US" sz="1800" b="1" kern="1200" dirty="0" err="1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ገልግሎት</a:t>
          </a:r>
          <a:r>
            <a:rPr lang="en-US" sz="1800" b="1" kern="1200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 </a:t>
          </a:r>
          <a:r>
            <a:rPr lang="am-ET" sz="1800" b="1" kern="1200" dirty="0" smtClean="0">
              <a:solidFill>
                <a:srgbClr val="FFCCFF"/>
              </a:solidFill>
              <a:latin typeface="Power Geez Unicode1"/>
              <a:ea typeface="Calibri"/>
              <a:cs typeface="Nyala"/>
            </a:rPr>
            <a:t>መስጠት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ለተገልጋዮች</a:t>
          </a:r>
          <a:r>
            <a:rPr lang="en-GB" sz="1800" kern="1200" dirty="0" smtClean="0">
              <a:latin typeface="Power Geez Unicode1"/>
              <a:ea typeface="Calibri"/>
              <a:cs typeface="Nyala"/>
            </a:rPr>
            <a:t>፣ ለ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ሰልጣኞች</a:t>
          </a:r>
          <a:r>
            <a:rPr lang="en-GB" sz="1800" kern="1200" dirty="0" smtClean="0">
              <a:latin typeface="Power Geez Unicode1"/>
              <a:ea typeface="Calibri"/>
              <a:cs typeface="Nyala"/>
            </a:rPr>
            <a:t>ና ለ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መ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/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ቤ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ቱ 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ሰራተኞች</a:t>
          </a:r>
          <a:r>
            <a:rPr lang="en-GB" sz="1800" kern="1200" dirty="0" smtClean="0">
              <a:latin typeface="Power Geez Unicode1"/>
              <a:ea typeface="Calibri"/>
              <a:cs typeface="Nyala"/>
            </a:rPr>
            <a:t> አ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ገልግሎት ተሰቷል፡፡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m-ET" sz="1800" kern="1200" dirty="0" smtClean="0">
              <a:latin typeface="Power Geez Unicode1"/>
              <a:ea typeface="Calibri"/>
              <a:cs typeface="Nyala"/>
            </a:rPr>
            <a:t>ለሰልጣኞች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 </a:t>
          </a:r>
          <a:r>
            <a:rPr lang="en-US" sz="1800" kern="1200" dirty="0" err="1" smtClean="0">
              <a:latin typeface="Power Geez Unicode1"/>
              <a:ea typeface="Calibri"/>
              <a:cs typeface="Nyala"/>
            </a:rPr>
            <a:t>የቤተ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-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መፅሐፍ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ት </a:t>
          </a:r>
          <a:r>
            <a:rPr lang="en-US" sz="1800" kern="1200" dirty="0" err="1" smtClean="0">
              <a:latin typeface="Power Geez Unicode1"/>
              <a:ea typeface="Calibri"/>
              <a:cs typeface="Nyala"/>
            </a:rPr>
            <a:t>አገልግሎት</a:t>
          </a:r>
          <a:r>
            <a:rPr lang="en-US" sz="1800" kern="1200" dirty="0" smtClean="0">
              <a:latin typeface="Power Geez Unicode1"/>
              <a:ea typeface="Calibri"/>
              <a:cs typeface="Nyala"/>
            </a:rPr>
            <a:t> </a:t>
          </a:r>
          <a:r>
            <a:rPr lang="am-ET" sz="1800" kern="1200" dirty="0" smtClean="0">
              <a:latin typeface="Power Geez Unicode1"/>
              <a:ea typeface="Calibri"/>
              <a:cs typeface="Nyala"/>
            </a:rPr>
            <a:t>ተሰቷል፡፡ </a:t>
          </a:r>
          <a:endParaRPr lang="en-US" sz="1800" kern="1200" dirty="0" smtClean="0">
            <a:latin typeface="Power Geez Unicode1"/>
            <a:ea typeface="Calibri"/>
            <a:cs typeface="Nyala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Power Geez Unicode1"/>
              <a:ea typeface="Calibri"/>
            </a:rPr>
            <a:t>በሃያት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ጨፌ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ለአካባቢዉ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ነዋሪ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ማህበረሰብ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የቤተመጽሀፍት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አገልግሎት</a:t>
          </a:r>
          <a:r>
            <a:rPr lang="en-US" sz="1800" kern="1200" dirty="0" smtClean="0">
              <a:latin typeface="Power Geez Unicode1"/>
              <a:ea typeface="Calibri"/>
            </a:rPr>
            <a:t> </a:t>
          </a:r>
          <a:r>
            <a:rPr lang="en-US" sz="1800" kern="1200" dirty="0" err="1" smtClean="0">
              <a:latin typeface="Power Geez Unicode1"/>
              <a:ea typeface="Calibri"/>
            </a:rPr>
            <a:t>ተሰጥ</a:t>
          </a:r>
          <a:r>
            <a:rPr lang="en-US" sz="1800" kern="1200" dirty="0" err="1" smtClean="0">
              <a:effectLst/>
              <a:latin typeface="Power Geez Unicode1"/>
              <a:ea typeface="Calibri"/>
              <a:cs typeface="Times New Roman"/>
            </a:rPr>
            <a:t>ቷ</a:t>
          </a:r>
          <a:r>
            <a:rPr lang="en-US" sz="1800" kern="1200" dirty="0" err="1" smtClean="0">
              <a:latin typeface="Power Geez Unicode1"/>
              <a:ea typeface="Calibri"/>
            </a:rPr>
            <a:t>ል</a:t>
          </a:r>
          <a:r>
            <a:rPr lang="en-US" sz="1800" kern="1200" dirty="0" smtClean="0">
              <a:latin typeface="Power Geez Unicode1"/>
              <a:ea typeface="Calibri"/>
            </a:rPr>
            <a:t>፣</a:t>
          </a:r>
          <a:endParaRPr lang="en-US" sz="1800" kern="1200" dirty="0" smtClean="0"/>
        </a:p>
      </dsp:txBody>
      <dsp:txXfrm rot="5400000">
        <a:off x="4362273" y="1096644"/>
        <a:ext cx="3637899" cy="3289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1B6C-E20E-442C-8F6B-578C406EBE8D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11A2B-4B8F-48F9-8347-0C0BF7DA5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B35572-BC8F-4C10-90FD-5521AB26CA77}" type="datetime1">
              <a:rPr lang="en-US" smtClean="0"/>
              <a:t>9/25/2024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895B-AC7A-42CB-92A6-C45EA81BD5F2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55C0-96AD-472E-8B59-BCA0854F536B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F7F9CE-B01C-4A05-9621-4E867FBCF63D}" type="datetime1">
              <a:rPr lang="en-US" smtClean="0"/>
              <a:t>9/25/2024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06EC5C-E048-4A62-BCD1-FA35ED7EC8CD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0C8-92D5-4C2A-AB54-5FABD5EB6736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CD3-B3FF-4430-9DF2-49BEB8785CAF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53E0A1-D6C9-4393-B96F-452102AB1681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DFAC-F83E-4A39-B1D8-6C437F51D0DF}" type="datetime1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2CB400-8D74-441E-8ABA-22396106C5F8}" type="datetime1">
              <a:rPr lang="en-US" smtClean="0"/>
              <a:t>9/25/2024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59B8B4-EDF0-42EC-A092-DE5350685D46}" type="datetime1">
              <a:rPr lang="en-US" smtClean="0"/>
              <a:t>9/25/2024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890B8B-385E-4BD7-8195-635CE083D963}" type="datetime1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2954B1-FA68-4252-91F0-83DF1C87A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3845" y="2393728"/>
            <a:ext cx="7467600" cy="4159472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  </a:t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0070C0"/>
                </a:solidFill>
              </a:rPr>
              <a:t/>
            </a:r>
            <a:br>
              <a:rPr lang="en-US" sz="5400" b="1" dirty="0">
                <a:solidFill>
                  <a:srgbClr val="0070C0"/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የፌደራል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የፍትሕ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ኢንስቲትዩት</a:t>
            </a: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am-ET" sz="27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የ2016 </a:t>
            </a:r>
            <a:r>
              <a:rPr lang="am-ET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በጀት ዓመት ዕቅድ አፈፃፀም</a:t>
            </a:r>
            <a:r>
              <a:rPr lang="en-GB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GB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እና</a:t>
            </a:r>
            <a:r>
              <a:rPr lang="am-ET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GB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/>
            </a:r>
            <a:br>
              <a:rPr lang="en-GB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የ2017 </a:t>
            </a:r>
            <a:r>
              <a:rPr lang="en-US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በጀት</a:t>
            </a: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ዓመት</a:t>
            </a: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መነሻ</a:t>
            </a:r>
            <a:r>
              <a:rPr lang="en-US" sz="27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ዕቅድ</a:t>
            </a:r>
            <a:r>
              <a:rPr lang="en-US" sz="27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Power Geez Unicode1" panose="00000400000000000000" pitchFamily="2" charset="0"/>
              </a:rPr>
            </a:b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አዲስ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አበባ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                                                       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           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መስከረም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2017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ዓ.ም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Power Geez Unicode1" panose="00000400000000000000" pitchFamily="2" charset="0"/>
              </a:rPr>
              <a:t>   </a:t>
            </a:r>
            <a:r>
              <a:rPr lang="en-US" sz="2200" b="1" dirty="0">
                <a:solidFill>
                  <a:srgbClr val="0711CF"/>
                </a:solidFill>
              </a:rPr>
              <a:t>             </a:t>
            </a:r>
            <a:endParaRPr lang="en-GB" sz="2200" dirty="0"/>
          </a:p>
        </p:txBody>
      </p:sp>
      <p:pic>
        <p:nvPicPr>
          <p:cNvPr id="7" name="Content Placeholder 3" descr="C:\Users\zeki\Desktop\New Logo J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598"/>
            <a:ext cx="1981200" cy="175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ZIKE\Desktop\FSCt O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" y="228598"/>
            <a:ext cx="19050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am-ET" sz="2400" b="1" dirty="0">
                <a:solidFill>
                  <a:srgbClr val="3009D5"/>
                </a:solidFill>
                <a:latin typeface="Power Geez Unicode1" pitchFamily="2" charset="0"/>
              </a:rPr>
              <a:t>ለ</a:t>
            </a:r>
            <a:r>
              <a:rPr lang="en-GB" sz="2400" b="1" dirty="0">
                <a:solidFill>
                  <a:srgbClr val="3009D5"/>
                </a:solidFill>
                <a:latin typeface="Power Geez Unicode1" pitchFamily="2" charset="0"/>
              </a:rPr>
              <a:t>/</a:t>
            </a:r>
            <a:r>
              <a:rPr lang="am-ET" sz="24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>
                <a:solidFill>
                  <a:srgbClr val="3009D5"/>
                </a:solidFill>
                <a:latin typeface="Power Geez Unicode1" pitchFamily="2" charset="0"/>
              </a:rPr>
              <a:t>በ2016 </a:t>
            </a:r>
            <a:r>
              <a:rPr lang="en-US" sz="2400" b="1" dirty="0" err="1">
                <a:solidFill>
                  <a:srgbClr val="3009D5"/>
                </a:solidFill>
                <a:latin typeface="Power Geez Unicode1" pitchFamily="2" charset="0"/>
              </a:rPr>
              <a:t>ዓ.ም</a:t>
            </a:r>
            <a:r>
              <a:rPr lang="en-US" sz="24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400" b="1" dirty="0" smtClean="0">
                <a:solidFill>
                  <a:srgbClr val="3009D5"/>
                </a:solidFill>
                <a:latin typeface="Power Geez Unicode1" pitchFamily="2" charset="0"/>
              </a:rPr>
              <a:t>የ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ተጀመሩ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400" b="1" dirty="0" smtClean="0">
                <a:solidFill>
                  <a:srgbClr val="3009D5"/>
                </a:solidFill>
                <a:latin typeface="Power Geez Unicode1" pitchFamily="2" charset="0"/>
              </a:rPr>
              <a:t>የጥናት ሥራ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ዎች</a:t>
            </a:r>
            <a:r>
              <a:rPr lang="am-ET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አፈፃፀም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879592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61514"/>
              </p:ext>
            </p:extLst>
          </p:nvPr>
        </p:nvGraphicFramePr>
        <p:xfrm>
          <a:off x="228601" y="685799"/>
          <a:ext cx="8381999" cy="533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277"/>
                <a:gridCol w="6674556"/>
                <a:gridCol w="1164166"/>
              </a:tblGrid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  <a:ea typeface="Calibri"/>
                          <a:cs typeface="Times New Roman"/>
                        </a:rPr>
                        <a:t>ቁ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የጥናቱ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ርዕስ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አፈፃፀም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7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የፌደራል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ፍርድ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ቤቶች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የአስተዳደር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ሥልጣን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ተዋረድ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ግንኙነት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60%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22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የአስተዳደር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ወሰን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ማዕቀፍ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በኢትዮጵያ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አፈጻጸሙ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 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70%</a:t>
                      </a: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45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የፌዴራል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ጠቅላይ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ፍርድ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ቤት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የሰበር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ሥነ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ሥርዓት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መመሪያ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ቁጥር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17/2015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ማዕቀፍና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አተገባበር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9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45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4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በኢትዮጵያ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የሰብአዊ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መብት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ጥሰት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ተጎጂዎች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የሚካሱበት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ማዕቀፍ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የአሠራር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ሥርዓት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80%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68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የግልግል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ዳኝነት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የዕርቅ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አሠራር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ሥርዓት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አዋጅ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ቁጥር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1237/2013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በፍትሐብሔር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ጉዳዮች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ላይ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ያመጣዉ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ተጽእኖ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ሕግ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ተግባር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70%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7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በአዲስ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አበባ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ከተማ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ፍርድ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ቤቶች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የተገልጋይ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እርካታ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ዳሰሳ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ጥናት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62000" algn="l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90%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1742" marR="61742" marT="8575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11</a:t>
            </a:fld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304800" y="381000"/>
            <a:ext cx="8305800" cy="51054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400" b="1" dirty="0" smtClean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…</a:t>
            </a:r>
          </a:p>
          <a:p>
            <a:pPr algn="ctr"/>
            <a:endParaRPr lang="en-GB" sz="2000" b="1" dirty="0">
              <a:solidFill>
                <a:srgbClr val="FFC000"/>
              </a:solidFill>
              <a:latin typeface="Power Geez Unicode1"/>
              <a:ea typeface="Calibri"/>
              <a:cs typeface="Nyala"/>
            </a:endParaRPr>
          </a:p>
          <a:p>
            <a:pPr lvl="0" algn="just">
              <a:lnSpc>
                <a:spcPct val="150000"/>
              </a:lnSpc>
            </a:pPr>
            <a:r>
              <a:rPr lang="am-ET" sz="2000" b="1" dirty="0">
                <a:solidFill>
                  <a:srgbClr val="0711CF"/>
                </a:solidFill>
                <a:latin typeface="Power Geez Unicode1" pitchFamily="2" charset="0"/>
              </a:rPr>
              <a:t>ሐ) የሕግ መዝገበ ቃላት ፕሮጀክት ትግበራ</a:t>
            </a:r>
            <a:r>
              <a:rPr lang="en-GB" sz="2000" b="1" dirty="0">
                <a:solidFill>
                  <a:srgbClr val="0711CF"/>
                </a:solidFill>
                <a:latin typeface="Power Geez Unicode1" pitchFamily="2" charset="0"/>
              </a:rPr>
              <a:t>፤</a:t>
            </a:r>
            <a:endParaRPr lang="am-ET" sz="2000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የአማርኛ የሕግ መዝገበ ቃላት ፕሮጄክት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ሥራው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ተጠናቆ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ለምረቃ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በዝግጅት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ይገኛል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የአፋን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ኦሮሞ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ሕ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ግ መዝገበ ቃላት ሥራ አፈጻጸሙ 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30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%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ደርሷል፡፡ </a:t>
            </a:r>
            <a:endParaRPr lang="en-GB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/>
            <a:endParaRPr lang="en-GB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የጥናትና ምርምር አ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ው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ደ ጥናት </a:t>
            </a:r>
            <a:r>
              <a:rPr lang="en-GB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ተካሔ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ዷል</a:t>
            </a:r>
            <a:r>
              <a:rPr lang="en-GB" sz="2000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  <a:endParaRPr lang="am-ET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አቻ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ለአቻ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ው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ይይትና </a:t>
            </a:r>
            <a:r>
              <a:rPr lang="en-GB" sz="2000" dirty="0" err="1">
                <a:solidFill>
                  <a:schemeClr val="tx1"/>
                </a:solidFill>
                <a:latin typeface="Power Geez Unicode1" pitchFamily="2" charset="0"/>
              </a:rPr>
              <a:t>የጋራ</a:t>
            </a:r>
            <a:r>
              <a:rPr lang="en-GB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ምክክር መድረክ </a:t>
            </a:r>
            <a:r>
              <a:rPr lang="en-GB" sz="2000" dirty="0" err="1">
                <a:solidFill>
                  <a:schemeClr val="tx1"/>
                </a:solidFill>
                <a:latin typeface="Power Geez Unicode1" pitchFamily="2" charset="0"/>
              </a:rPr>
              <a:t>ተካሔ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ዷል</a:t>
            </a:r>
            <a:r>
              <a:rPr lang="en-GB" sz="2000" dirty="0">
                <a:solidFill>
                  <a:schemeClr val="tx1"/>
                </a:solidFill>
                <a:latin typeface="Power Geez Unicode1" pitchFamily="2" charset="0"/>
              </a:rPr>
              <a:t>፣</a:t>
            </a:r>
            <a:endParaRPr lang="am-ET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9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229600" y="5734050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7616" y="876300"/>
            <a:ext cx="8214384" cy="55976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በጥናትና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3009D5"/>
                </a:solidFill>
                <a:latin typeface="Power Geez Unicode1" pitchFamily="2" charset="0"/>
              </a:rPr>
              <a:t>ምርምር</a:t>
            </a:r>
            <a:r>
              <a:rPr lang="en-US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ዘርፍ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ያጋጠሙ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ችግሮች</a:t>
            </a:r>
            <a:endParaRPr lang="en-US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ከፍተኛ የ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ጥናትና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ምርምር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ባለሙያ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እጥረት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ና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ብቃት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ለጥናት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ሥራን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ወጪ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የሚመጥን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በቂ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በጀት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ያለመመደብ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የግብዓትና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የ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አገልግሎት ችግሮች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/>
                <a:ea typeface="Calibri"/>
                <a:cs typeface="Nyala"/>
              </a:rPr>
              <a:t>ምቹ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የስራ አከባቢ አለመኖር፤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የግዥ </a:t>
            </a:r>
            <a:r>
              <a:rPr lang="am-ET" sz="2000" dirty="0">
                <a:latin typeface="Power Geez Unicode1" pitchFamily="2" charset="0"/>
              </a:rPr>
              <a:t>ሂደቶች በሚፈለገው መጠን፣ ጊዜ እና ጥራት </a:t>
            </a:r>
            <a:r>
              <a:rPr lang="am-ET" sz="2000" dirty="0" smtClean="0">
                <a:latin typeface="Power Geez Unicode1" pitchFamily="2" charset="0"/>
              </a:rPr>
              <a:t>አለመፈፀም</a:t>
            </a:r>
            <a:r>
              <a:rPr lang="en-US" sz="2000" dirty="0" smtClean="0">
                <a:latin typeface="Power Geez Unicode1" pitchFamily="2" charset="0"/>
              </a:rPr>
              <a:t>፣</a:t>
            </a:r>
            <a:endParaRPr lang="en-US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በሰላምና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ፀጥታ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ምክንያት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እንደልብ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ወደ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ክልሎች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ተንቀሳቅሶ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መረጃዎችን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መሰብሰብና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መስራት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አለመቻል</a:t>
            </a:r>
            <a:r>
              <a:rPr lang="en-US" sz="2000" dirty="0" smtClean="0">
                <a:latin typeface="Power Geez Unicode1" pitchFamily="2" charset="0"/>
              </a:rPr>
              <a:t>፣ </a:t>
            </a:r>
            <a:endParaRPr lang="en-US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የኢንተርኔት የዳታ ኔትዎርክ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እና የመብራት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መቆራረጥ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97750"/>
              </p:ext>
            </p:extLst>
          </p:nvPr>
        </p:nvGraphicFramePr>
        <p:xfrm>
          <a:off x="152400" y="761998"/>
          <a:ext cx="8472487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95400" y="191869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2.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የሥልጠና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እና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የፍትሕ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ሥርዓት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ማሻሻያ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ዘርፍ</a:t>
            </a:r>
            <a:endParaRPr lang="en-US" sz="2000" b="1" dirty="0">
              <a:solidFill>
                <a:srgbClr val="CC00FF"/>
              </a:solidFill>
              <a:latin typeface="Power Geez Unicode1" pitchFamily="2" charset="0"/>
            </a:endParaRPr>
          </a:p>
          <a:p>
            <a:pPr algn="ctr"/>
            <a:r>
              <a:rPr lang="am-ET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2.</a:t>
            </a:r>
            <a:r>
              <a:rPr lang="en-US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1.</a:t>
            </a:r>
            <a:r>
              <a:rPr lang="am-ET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 የዳኝነትና የፍትህ አካላት ባለሙያዎች ሥልጠና</a:t>
            </a:r>
            <a:endParaRPr lang="en-US" sz="2000" b="1" dirty="0">
              <a:solidFill>
                <a:srgbClr val="CC00FF"/>
              </a:solidFill>
              <a:latin typeface="Power Geez Unicode1" pitchFamily="2" charset="0"/>
              <a:ea typeface="Calibri"/>
              <a:cs typeface="Nyala"/>
            </a:endParaRPr>
          </a:p>
        </p:txBody>
      </p:sp>
      <p:pic>
        <p:nvPicPr>
          <p:cNvPr id="7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" y="-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2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791200" cy="457200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400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…</a:t>
            </a:r>
            <a:endParaRPr lang="en-US" sz="2400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304800" y="762000"/>
            <a:ext cx="8305800" cy="4953000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የፈተና አገልግሎት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ለ39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ተፈታኞች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የህግ ፈተና እንድንሰጥ ተጠይቆ ፈተናውን ወስደው ውጤቱም ታርሞ ተልኳል፡፡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አፈፃፀም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100% ነው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፡፡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ከልዩ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ስልጠናና ፈተና አገልግሎት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1.5 ሚሊየን </a:t>
            </a:r>
            <a:r>
              <a:rPr lang="am-ET" sz="2000" dirty="0">
                <a:solidFill>
                  <a:srgbClr val="0711CF"/>
                </a:solidFill>
                <a:latin typeface="Power Geez Unicode1" pitchFamily="2" charset="0"/>
              </a:rPr>
              <a:t>ብር</a:t>
            </a:r>
            <a:r>
              <a:rPr lang="am-ET" sz="2000" dirty="0"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ለመሰብሰብ ታቅዶ </a:t>
            </a:r>
            <a:endParaRPr lang="en-GB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am-ET" sz="2000" b="1" dirty="0" smtClean="0">
                <a:solidFill>
                  <a:schemeClr val="tx1"/>
                </a:solidFill>
                <a:latin typeface="Power Geez Unicode1" pitchFamily="2" charset="0"/>
              </a:rPr>
              <a:t>573,788.00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ብር ተሰብስቧል አፈፃፀም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38.25%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ነው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፡፡</a:t>
            </a:r>
          </a:p>
          <a:p>
            <a:pPr lvl="0" algn="just">
              <a:lnSpc>
                <a:spcPct val="150000"/>
              </a:lnSpc>
            </a:pP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የጋራ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ምክክር መድረክ ፡-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ለ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100 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ፍትሕ ዘር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ፍ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አመራሮች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የጋራ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የምክክር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መድረክ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ለማዘጋጀት ታቅዶ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64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አመራሮች የተሳተፉ ሲሆን፡፡ አፈፃፀሙ 64% ነው፡፡ 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የኢንስቲትዩቱ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የሰራተኞች፣ ባለሙያዎች እና አመራሮች ሥልጠና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በአጠቃላይ ለ175 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ወንድ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…..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ሴት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…….) 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የኢንስቲትዩቱ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የሰራተኞች፣ ባለሙያዎች እና የተቋሙ አመራሮች ሥልጠና ተሰጥቷል፡፡</a:t>
            </a:r>
          </a:p>
        </p:txBody>
      </p:sp>
    </p:spTree>
    <p:extLst>
      <p:ext uri="{BB962C8B-B14F-4D97-AF65-F5344CB8AC3E}">
        <p14:creationId xmlns:p14="http://schemas.microsoft.com/office/powerpoint/2010/main" val="7618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41248"/>
            <a:ext cx="8290584" cy="487375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2.2.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የሕግ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ባለሙያዎች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ምዘናና </a:t>
            </a:r>
            <a:r>
              <a:rPr lang="am-ET" sz="2000" b="1" dirty="0">
                <a:solidFill>
                  <a:srgbClr val="0711CF"/>
                </a:solidFill>
                <a:latin typeface="Power Geez Unicode1" pitchFamily="2" charset="0"/>
              </a:rPr>
              <a:t>ብቃት ማረጋገጥ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am-ET" sz="2000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ለህግ </a:t>
            </a:r>
            <a:r>
              <a:rPr lang="am-ET" sz="2000" dirty="0">
                <a:latin typeface="Power Geez Unicode1" pitchFamily="2" charset="0"/>
              </a:rPr>
              <a:t>መምህራን የተዘጋጀዉን የሙያ ደረጃ ለትምህርት ሚኒስቴር </a:t>
            </a:r>
            <a:r>
              <a:rPr lang="en-US" sz="2000" dirty="0" err="1" smtClean="0">
                <a:latin typeface="Power Geez Unicode1" pitchFamily="2" charset="0"/>
              </a:rPr>
              <a:t>አስረክበናል</a:t>
            </a:r>
            <a:r>
              <a:rPr lang="en-US" sz="2000" dirty="0" smtClean="0">
                <a:latin typeface="Power Geez Unicode1" pitchFamily="2" charset="0"/>
              </a:rPr>
              <a:t>.</a:t>
            </a:r>
            <a:endParaRPr lang="am-ET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የህግ </a:t>
            </a:r>
            <a:r>
              <a:rPr lang="am-ET" sz="2000" dirty="0">
                <a:latin typeface="Power Geez Unicode1" pitchFamily="2" charset="0"/>
              </a:rPr>
              <a:t>አሰልጣኞችን የምዘናና ብቃት ማረጋገጥ ተግባራዊ ለማድረግ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የስልጠናና የ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ምክክር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ዎርክ ሾፕ </a:t>
            </a:r>
            <a:r>
              <a:rPr lang="am-ET" sz="2000" dirty="0">
                <a:latin typeface="Power Geez Unicode1" pitchFamily="2" charset="0"/>
              </a:rPr>
              <a:t>ማዘጋጀት ተችሏል፡፡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</a:t>
            </a:r>
            <a:r>
              <a:rPr lang="en-GB" sz="2000" dirty="0" err="1">
                <a:latin typeface="Power Geez Unicode1" pitchFamily="2" charset="0"/>
              </a:rPr>
              <a:t>ተለያዩ</a:t>
            </a:r>
            <a:r>
              <a:rPr lang="am-ET" sz="2000" dirty="0">
                <a:latin typeface="Power Geez Unicode1" pitchFamily="2" charset="0"/>
              </a:rPr>
              <a:t> አሰራሮችን በሀገራዊ ደረጃ ወደ አንድ አሰራር ለማምጣት የሚረዳ </a:t>
            </a:r>
            <a:r>
              <a:rPr lang="en-US" sz="2000" dirty="0">
                <a:latin typeface="Power Geez Unicode1" pitchFamily="2" charset="0"/>
              </a:rPr>
              <a:t>Base Line Survey of the Disparities in Implementation of Trainings at Federal and Regional Judicial Training Institutes </a:t>
            </a:r>
            <a:r>
              <a:rPr lang="am-ET" sz="2000" dirty="0">
                <a:latin typeface="Power Geez Unicode1" pitchFamily="2" charset="0"/>
              </a:rPr>
              <a:t>በሚል የጥናት ርዕስ ጥናት ተደርጓል፡፡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129016" y="5727192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31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0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16" y="304800"/>
            <a:ext cx="8366784" cy="5562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711CF"/>
                </a:solidFill>
                <a:latin typeface="Power Geez Unicode1" pitchFamily="2" charset="0"/>
              </a:rPr>
              <a:t>   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2. 3.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የፍትሕ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ሥርኣት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ማሻሻያ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እና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የሕግ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መረጃ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ማእከል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am-ET" sz="2000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ለ</a:t>
            </a:r>
            <a:r>
              <a:rPr lang="en-US" sz="2000" dirty="0" smtClean="0">
                <a:latin typeface="Power Geez Unicode1" pitchFamily="2" charset="0"/>
              </a:rPr>
              <a:t>43 የ</a:t>
            </a:r>
            <a:r>
              <a:rPr lang="am-ET" sz="2000" dirty="0" smtClean="0">
                <a:latin typeface="Power Geez Unicode1" pitchFamily="2" charset="0"/>
              </a:rPr>
              <a:t>ህግ </a:t>
            </a:r>
            <a:r>
              <a:rPr lang="am-ET" sz="2000" dirty="0">
                <a:latin typeface="Power Geez Unicode1" pitchFamily="2" charset="0"/>
              </a:rPr>
              <a:t>ትምህርት ቤቶች የህግ መምህራን </a:t>
            </a:r>
            <a:r>
              <a:rPr lang="en-US" sz="2000" dirty="0" err="1" smtClean="0">
                <a:latin typeface="Power Geez Unicode1" pitchFamily="2" charset="0"/>
              </a:rPr>
              <a:t>በIntroduction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>
                <a:latin typeface="Power Geez Unicode1" pitchFamily="2" charset="0"/>
              </a:rPr>
              <a:t>to Information Technology </a:t>
            </a:r>
            <a:r>
              <a:rPr lang="en-US" sz="2000" dirty="0" smtClean="0">
                <a:latin typeface="Power Geez Unicode1" pitchFamily="2" charset="0"/>
              </a:rPr>
              <a:t>law </a:t>
            </a:r>
            <a:r>
              <a:rPr lang="en-US" sz="2000" dirty="0" err="1" smtClean="0">
                <a:latin typeface="Power Geez Unicode1" pitchFamily="2" charset="0"/>
              </a:rPr>
              <a:t>እና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በArtificial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>
                <a:latin typeface="Power Geez Unicode1" pitchFamily="2" charset="0"/>
              </a:rPr>
              <a:t>intelligence  </a:t>
            </a:r>
            <a:r>
              <a:rPr lang="am-ET" sz="2000" dirty="0">
                <a:latin typeface="Power Geez Unicode1" pitchFamily="2" charset="0"/>
              </a:rPr>
              <a:t>ላይ </a:t>
            </a:r>
            <a:r>
              <a:rPr lang="am-ET" sz="2000" dirty="0" smtClean="0">
                <a:latin typeface="Power Geez Unicode1" pitchFamily="2" charset="0"/>
              </a:rPr>
              <a:t>ስልጠና </a:t>
            </a:r>
            <a:r>
              <a:rPr lang="am-ET" sz="2000" dirty="0">
                <a:latin typeface="Power Geez Unicode1" pitchFamily="2" charset="0"/>
              </a:rPr>
              <a:t>እንዲሰጥ ተደርጓል፣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በሕግ </a:t>
            </a:r>
            <a:r>
              <a:rPr lang="am-ET" sz="2000" dirty="0">
                <a:latin typeface="Power Geez Unicode1" pitchFamily="2" charset="0"/>
              </a:rPr>
              <a:t>ትምህርት ቤቶች ኮንርቲዬም ውሳኔ መሰረት </a:t>
            </a:r>
            <a:r>
              <a:rPr lang="en-US" sz="2000" dirty="0" smtClean="0">
                <a:latin typeface="Power Geez Unicode1" pitchFamily="2" charset="0"/>
              </a:rPr>
              <a:t>ለ</a:t>
            </a:r>
            <a:r>
              <a:rPr lang="am-ET" sz="2000" dirty="0" smtClean="0">
                <a:latin typeface="Power Geez Unicode1" pitchFamily="2" charset="0"/>
              </a:rPr>
              <a:t>አስር </a:t>
            </a:r>
            <a:r>
              <a:rPr lang="am-ET" sz="2000" dirty="0">
                <a:latin typeface="Power Geez Unicode1" pitchFamily="2" charset="0"/>
              </a:rPr>
              <a:t>የሕግ የመማሪያ </a:t>
            </a:r>
            <a:r>
              <a:rPr lang="am-ET" sz="2000" dirty="0" smtClean="0">
                <a:latin typeface="Power Geez Unicode1" pitchFamily="2" charset="0"/>
              </a:rPr>
              <a:t>መጽሐፍት</a:t>
            </a:r>
            <a:r>
              <a:rPr lang="en-US" sz="2000" dirty="0" smtClean="0">
                <a:latin typeface="Power Geez Unicode1" pitchFamily="2" charset="0"/>
              </a:rPr>
              <a:t> (</a:t>
            </a:r>
            <a:r>
              <a:rPr lang="en-US" sz="2000" dirty="0" err="1" smtClean="0">
                <a:latin typeface="Power Geez Unicode1" pitchFamily="2" charset="0"/>
              </a:rPr>
              <a:t>ሞጁል</a:t>
            </a:r>
            <a:r>
              <a:rPr lang="en-US" sz="2000" dirty="0" smtClean="0">
                <a:latin typeface="Power Geez Unicode1" pitchFamily="2" charset="0"/>
              </a:rPr>
              <a:t>)</a:t>
            </a:r>
            <a:r>
              <a:rPr lang="am-ET" sz="2000" dirty="0" smtClean="0">
                <a:latin typeface="Power Geez Unicode1" pitchFamily="2" charset="0"/>
              </a:rPr>
              <a:t> የ</a:t>
            </a:r>
            <a:r>
              <a:rPr lang="en-US" sz="2000" dirty="0">
                <a:latin typeface="Power Geez Unicode1" pitchFamily="2" charset="0"/>
              </a:rPr>
              <a:t>ሥ</a:t>
            </a:r>
            <a:r>
              <a:rPr lang="am-ET" sz="2000" dirty="0" smtClean="0">
                <a:latin typeface="Power Geez Unicode1" pitchFamily="2" charset="0"/>
              </a:rPr>
              <a:t>ራው </a:t>
            </a:r>
            <a:r>
              <a:rPr lang="am-ET" sz="2000" dirty="0">
                <a:latin typeface="Power Geez Unicode1" pitchFamily="2" charset="0"/>
              </a:rPr>
              <a:t>የመጀመሪያው </a:t>
            </a:r>
            <a:r>
              <a:rPr lang="am-ET" sz="2000" dirty="0" smtClean="0">
                <a:latin typeface="Power Geez Unicode1" pitchFamily="2" charset="0"/>
              </a:rPr>
              <a:t>ሂደት </a:t>
            </a:r>
            <a:r>
              <a:rPr lang="am-ET" sz="2000" dirty="0">
                <a:latin typeface="Power Geez Unicode1" pitchFamily="2" charset="0"/>
              </a:rPr>
              <a:t>ተጠናቋል፡፡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3770 </a:t>
            </a:r>
            <a:r>
              <a:rPr lang="am-ET" sz="2000" dirty="0" smtClean="0">
                <a:latin typeface="Power Geez Unicode1" pitchFamily="2" charset="0"/>
              </a:rPr>
              <a:t>መ</a:t>
            </a:r>
            <a:r>
              <a:rPr lang="en-US" sz="2000" dirty="0" err="1" smtClean="0">
                <a:latin typeface="Power Geez Unicode1" pitchFamily="2" charset="0"/>
              </a:rPr>
              <a:t>ጻሕ</a:t>
            </a:r>
            <a:r>
              <a:rPr lang="am-ET" sz="2000" dirty="0">
                <a:latin typeface="Power Geez Unicode1" pitchFamily="2" charset="0"/>
              </a:rPr>
              <a:t>ፍት ለሕግ ትምህርት ቤቶች </a:t>
            </a:r>
            <a:r>
              <a:rPr lang="am-ET" sz="2000" dirty="0" smtClean="0">
                <a:latin typeface="Power Geez Unicode1" pitchFamily="2" charset="0"/>
              </a:rPr>
              <a:t>ግዥ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ተፈ</a:t>
            </a:r>
            <a:r>
              <a:rPr lang="en-US" sz="2000" dirty="0">
                <a:latin typeface="Power Geez Unicode1" pitchFamily="2" charset="0"/>
              </a:rPr>
              <a:t>ጽ</a:t>
            </a:r>
            <a:r>
              <a:rPr lang="am-ET" sz="2000" dirty="0" smtClean="0">
                <a:latin typeface="Power Geez Unicode1" pitchFamily="2" charset="0"/>
              </a:rPr>
              <a:t>ሟል፣</a:t>
            </a:r>
            <a:endParaRPr lang="en-US" sz="20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“</a:t>
            </a:r>
            <a:r>
              <a:rPr lang="en-US" sz="2000" dirty="0">
                <a:latin typeface="Power Geez Unicode1" pitchFamily="2" charset="0"/>
              </a:rPr>
              <a:t>National conference on peace justice and democratization in Ethiopia” </a:t>
            </a:r>
            <a:r>
              <a:rPr lang="en-US" sz="2000" dirty="0" err="1">
                <a:latin typeface="Power Geez Unicode1" pitchFamily="2" charset="0"/>
              </a:rPr>
              <a:t>በሚል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ርዕስ</a:t>
            </a:r>
            <a:r>
              <a:rPr lang="en-US" sz="2000" dirty="0">
                <a:latin typeface="Power Geez Unicode1" pitchFamily="2" charset="0"/>
              </a:rPr>
              <a:t>  5</a:t>
            </a:r>
            <a:r>
              <a:rPr lang="am-ET" sz="2000" dirty="0">
                <a:latin typeface="Power Geez Unicode1" pitchFamily="2" charset="0"/>
              </a:rPr>
              <a:t>ኛው ሃገር አቀፍ የጥናትና ምርምር ኮንፍረንስ ከመቀሌ ዩኒቨርሲቲ የህግ ትምህርተ ቤት ጋር በመተባባር ተካሂዷል</a:t>
            </a:r>
            <a:r>
              <a:rPr lang="am-ET" sz="2000" dirty="0" smtClean="0">
                <a:latin typeface="Power Geez Unicode1" pitchFamily="2" charset="0"/>
              </a:rPr>
              <a:t>፡፡</a:t>
            </a:r>
            <a:endParaRPr lang="am-ET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20"/>
            <a:ext cx="685800" cy="63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229600" cy="6400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GB" sz="2000" b="1" dirty="0" err="1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000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…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8ተኛው </a:t>
            </a:r>
            <a:r>
              <a:rPr lang="am-ET" sz="2000" dirty="0">
                <a:latin typeface="Power Geez Unicode1" pitchFamily="2" charset="0"/>
              </a:rPr>
              <a:t>ሃገር አቀፍ የምስለ ችሎት (</a:t>
            </a:r>
            <a:r>
              <a:rPr lang="en-US" sz="2000" dirty="0">
                <a:latin typeface="Power Geez Unicode1" pitchFamily="2" charset="0"/>
              </a:rPr>
              <a:t>Moot court ) </a:t>
            </a:r>
            <a:r>
              <a:rPr lang="am-ET" sz="2000" dirty="0">
                <a:latin typeface="Power Geez Unicode1" pitchFamily="2" charset="0"/>
              </a:rPr>
              <a:t>ውድድር  “</a:t>
            </a:r>
            <a:r>
              <a:rPr lang="en-US" sz="2000" dirty="0">
                <a:latin typeface="Power Geez Unicode1" pitchFamily="2" charset="0"/>
              </a:rPr>
              <a:t>The right to access to the </a:t>
            </a:r>
            <a:r>
              <a:rPr lang="en-US" sz="2000" dirty="0" smtClean="0">
                <a:latin typeface="Power Geez Unicode1" pitchFamily="2" charset="0"/>
              </a:rPr>
              <a:t>sea </a:t>
            </a:r>
            <a:r>
              <a:rPr lang="en-US" sz="2000" dirty="0">
                <a:latin typeface="Power Geez Unicode1" pitchFamily="2" charset="0"/>
              </a:rPr>
              <a:t>outlet for land locked countries” </a:t>
            </a:r>
            <a:r>
              <a:rPr lang="am-ET" sz="2000" dirty="0">
                <a:latin typeface="Power Geez Unicode1" pitchFamily="2" charset="0"/>
              </a:rPr>
              <a:t>በሚል ርዕስ  ከአሶሳ ዩኒቨርሲቲ የህግ ት</a:t>
            </a:r>
            <a:r>
              <a:rPr lang="en-US" sz="2000" dirty="0">
                <a:latin typeface="Power Geez Unicode1" pitchFamily="2" charset="0"/>
              </a:rPr>
              <a:t>/</a:t>
            </a:r>
            <a:r>
              <a:rPr lang="am-ET" sz="2000" dirty="0">
                <a:latin typeface="Power Geez Unicode1" pitchFamily="2" charset="0"/>
              </a:rPr>
              <a:t>ቤት ጋር በመተባባር ተካሄዷል፣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ነጻ የሕግ ድጋፍ ለሚሰጡ የሕግ ት/ቤቶችን ለመደገፍ ለ10 ማዕከላት </a:t>
            </a:r>
            <a:r>
              <a:rPr lang="en-US" sz="2000" dirty="0" smtClean="0">
                <a:latin typeface="Power Geez Unicode1" pitchFamily="2" charset="0"/>
              </a:rPr>
              <a:t>የ</a:t>
            </a:r>
            <a:r>
              <a:rPr lang="am-ET" sz="2000" dirty="0" smtClean="0">
                <a:latin typeface="Power Geez Unicode1" pitchFamily="2" charset="0"/>
              </a:rPr>
              <a:t>ብር ድጋፍ </a:t>
            </a:r>
            <a:r>
              <a:rPr lang="am-ET" sz="2000" dirty="0">
                <a:latin typeface="Power Geez Unicode1" pitchFamily="2" charset="0"/>
              </a:rPr>
              <a:t>ተደርጓል፡፡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Power Geez Unicode1" pitchFamily="2" charset="0"/>
              </a:rPr>
              <a:t>ለ</a:t>
            </a:r>
            <a:r>
              <a:rPr lang="am-ET" sz="2000" dirty="0" smtClean="0">
                <a:latin typeface="Power Geez Unicode1" pitchFamily="2" charset="0"/>
              </a:rPr>
              <a:t>ሕግ ት/ቤ</a:t>
            </a:r>
            <a:r>
              <a:rPr lang="en-US" sz="2000" dirty="0" err="1" smtClean="0">
                <a:latin typeface="Power Geez Unicode1" pitchFamily="2" charset="0"/>
              </a:rPr>
              <a:t>ቶች</a:t>
            </a:r>
            <a:r>
              <a:rPr lang="am-ET" sz="2000" dirty="0" smtClean="0">
                <a:latin typeface="Power Geez Unicode1" pitchFamily="2" charset="0"/>
              </a:rPr>
              <a:t> </a:t>
            </a:r>
            <a:r>
              <a:rPr lang="am-ET" sz="2000" dirty="0">
                <a:latin typeface="Power Geez Unicode1" pitchFamily="2" charset="0"/>
              </a:rPr>
              <a:t>320 አዲሱን የንግድ ሕግ </a:t>
            </a:r>
            <a:r>
              <a:rPr lang="en-US" sz="2000" dirty="0" err="1" smtClean="0">
                <a:latin typeface="Power Geez Unicode1" pitchFamily="2" charset="0"/>
              </a:rPr>
              <a:t>መድብል</a:t>
            </a:r>
            <a:r>
              <a:rPr lang="en-US" sz="2000" dirty="0" smtClean="0">
                <a:latin typeface="Power Geez Unicode1" pitchFamily="2" charset="0"/>
              </a:rPr>
              <a:t> (</a:t>
            </a:r>
            <a:r>
              <a:rPr lang="am-ET" sz="2000" dirty="0" smtClean="0">
                <a:latin typeface="Power Geez Unicode1" pitchFamily="2" charset="0"/>
              </a:rPr>
              <a:t>የአማርኛና የእንግሊ</a:t>
            </a:r>
            <a:r>
              <a:rPr lang="en-US" sz="2000" dirty="0">
                <a:latin typeface="Power Geez Unicode1" pitchFamily="2" charset="0"/>
              </a:rPr>
              <a:t>ዝ</a:t>
            </a:r>
            <a:r>
              <a:rPr lang="am-ET" sz="2000" dirty="0" smtClean="0">
                <a:latin typeface="Power Geez Unicode1" pitchFamily="2" charset="0"/>
              </a:rPr>
              <a:t>ኛ</a:t>
            </a:r>
            <a:r>
              <a:rPr lang="en-US" sz="2000" dirty="0" smtClean="0">
                <a:latin typeface="Power Geez Unicode1" pitchFamily="2" charset="0"/>
              </a:rPr>
              <a:t>)</a:t>
            </a:r>
            <a:r>
              <a:rPr lang="am-ET" sz="2000" dirty="0" smtClean="0">
                <a:latin typeface="Power Geez Unicode1" pitchFamily="2" charset="0"/>
              </a:rPr>
              <a:t> </a:t>
            </a:r>
            <a:r>
              <a:rPr lang="am-ET" sz="2000" dirty="0">
                <a:latin typeface="Power Geez Unicode1" pitchFamily="2" charset="0"/>
              </a:rPr>
              <a:t>ድጋፍ ተደርጓል፣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የተግባር ልምምድ (</a:t>
            </a:r>
            <a:r>
              <a:rPr lang="en-US" sz="2000" dirty="0">
                <a:latin typeface="Power Geez Unicode1" pitchFamily="2" charset="0"/>
              </a:rPr>
              <a:t>Externship) </a:t>
            </a:r>
            <a:r>
              <a:rPr lang="am-ET" sz="2000" dirty="0">
                <a:latin typeface="Power Geez Unicode1" pitchFamily="2" charset="0"/>
              </a:rPr>
              <a:t>መመሪያ ዝግጅት ረቂቅ መመሪያው ተዘጋጅቶ ለትምህርት ሚኒስቴር </a:t>
            </a:r>
            <a:r>
              <a:rPr lang="am-ET" sz="2000" dirty="0" smtClean="0">
                <a:latin typeface="Power Geez Unicode1" pitchFamily="2" charset="0"/>
              </a:rPr>
              <a:t>እንዲቀርብ </a:t>
            </a:r>
            <a:r>
              <a:rPr lang="am-ET" sz="2000" dirty="0">
                <a:latin typeface="Power Geez Unicode1" pitchFamily="2" charset="0"/>
              </a:rPr>
              <a:t>ተወስኗል፡፡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የ2016 </a:t>
            </a:r>
            <a:r>
              <a:rPr lang="am-ET" sz="2000" dirty="0">
                <a:latin typeface="Power Geez Unicode1" pitchFamily="2" charset="0"/>
              </a:rPr>
              <a:t>ዓ.ም በጀት </a:t>
            </a:r>
            <a:r>
              <a:rPr lang="en-US" sz="2000" dirty="0">
                <a:latin typeface="Power Geez Unicode1" pitchFamily="2" charset="0"/>
              </a:rPr>
              <a:t>ዓ</a:t>
            </a:r>
            <a:r>
              <a:rPr lang="am-ET" sz="2000" dirty="0" smtClean="0">
                <a:latin typeface="Power Geez Unicode1" pitchFamily="2" charset="0"/>
              </a:rPr>
              <a:t>መት </a:t>
            </a:r>
            <a:r>
              <a:rPr lang="am-ET" sz="2000" dirty="0">
                <a:latin typeface="Power Geez Unicode1" pitchFamily="2" charset="0"/>
              </a:rPr>
              <a:t>የስራ አፈጻጸም ግምገማ ለኮንርሰቲየም አባላት እና ለባለድርሻ አካላት </a:t>
            </a:r>
            <a:r>
              <a:rPr lang="en-US" sz="2000" dirty="0" err="1">
                <a:latin typeface="Power Geez Unicode1" pitchFamily="2" charset="0"/>
              </a:rPr>
              <a:t>ከአርባ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ምንጭ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ዩኒቨርስቲ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ጋር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በመተባበር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በኮንርሰቲየም </a:t>
            </a:r>
            <a:r>
              <a:rPr lang="am-ET" sz="2000" dirty="0">
                <a:latin typeface="Power Geez Unicode1" pitchFamily="2" charset="0"/>
              </a:rPr>
              <a:t>ስብሰባ </a:t>
            </a:r>
            <a:r>
              <a:rPr lang="am-ET" sz="2000" dirty="0" smtClean="0">
                <a:latin typeface="Power Geez Unicode1" pitchFamily="2" charset="0"/>
              </a:rPr>
              <a:t>ላይ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እንዲቀርብ </a:t>
            </a:r>
            <a:r>
              <a:rPr lang="am-ET" sz="2000" dirty="0">
                <a:latin typeface="Power Geez Unicode1" pitchFamily="2" charset="0"/>
              </a:rPr>
              <a:t>ተደርጓል</a:t>
            </a:r>
            <a:r>
              <a:rPr lang="am-ET" sz="2000" dirty="0" smtClean="0">
                <a:latin typeface="Power Geez Unicode1" pitchFamily="2" charset="0"/>
              </a:rPr>
              <a:t>፣</a:t>
            </a:r>
            <a:endParaRPr lang="am-ET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305800" y="5734050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5239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411162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err="1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የቀጠለ</a:t>
            </a:r>
            <a:r>
              <a:rPr lang="en-GB" sz="2400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…</a:t>
            </a:r>
            <a:endParaRPr lang="en-US" sz="2400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6106807"/>
              </p:ext>
            </p:extLst>
          </p:nvPr>
        </p:nvGraphicFramePr>
        <p:xfrm>
          <a:off x="152400" y="609600"/>
          <a:ext cx="8610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0711CF"/>
                </a:solidFill>
                <a:latin typeface="Power Geez Unicode1" pitchFamily="2" charset="0"/>
              </a:rPr>
              <a:t>በ</a:t>
            </a:r>
            <a:r>
              <a:rPr lang="am-ET" sz="2400" b="1" dirty="0" smtClean="0">
                <a:solidFill>
                  <a:srgbClr val="0711CF"/>
                </a:solidFill>
                <a:latin typeface="Power Geez Unicode1" pitchFamily="2" charset="0"/>
              </a:rPr>
              <a:t>ሥልጠና </a:t>
            </a:r>
            <a:r>
              <a:rPr lang="am-ET" sz="2400" b="1" dirty="0">
                <a:solidFill>
                  <a:srgbClr val="0711CF"/>
                </a:solidFill>
                <a:latin typeface="Power Geez Unicode1" pitchFamily="2" charset="0"/>
              </a:rPr>
              <a:t>እና የፍትሕ ሥርዓት ማሻሻያ ዘርፍ</a:t>
            </a:r>
            <a:br>
              <a:rPr lang="am-ET" sz="2400" b="1" dirty="0">
                <a:solidFill>
                  <a:srgbClr val="0711CF"/>
                </a:solidFill>
                <a:latin typeface="Power Geez Unicode1" pitchFamily="2" charset="0"/>
              </a:rPr>
            </a:br>
            <a:r>
              <a:rPr lang="en-US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ያጋጠሙ</a:t>
            </a:r>
            <a:r>
              <a:rPr lang="en-US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ችግሮች</a:t>
            </a:r>
            <a:endParaRPr lang="en-US" sz="2400" b="1" dirty="0">
              <a:solidFill>
                <a:srgbClr val="0711CF"/>
              </a:solidFill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458200" cy="56357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/>
                <a:ea typeface="Calibri"/>
                <a:cs typeface="Nyala"/>
              </a:rPr>
              <a:t>የባለሙያ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፣ ቁሳቁስና የቢሮ አገልግሎት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ችግሮች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/>
                <a:ea typeface="Calibri"/>
                <a:cs typeface="Nyala"/>
              </a:rPr>
              <a:t>የሰው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ሃይል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እጥረት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ምቹ የስራ አከባቢ አለመኖር፤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አንዳንድ የፍትሕ ተቋማት ድጋፍ  እና ክትትል ስራዎች በሚፈለገው መልኩ ተባባሪ ሆኖ አለመገኘት፣ </a:t>
            </a:r>
            <a:endParaRPr lang="en-GB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 pitchFamily="2" charset="0"/>
              </a:rPr>
              <a:t>የግዥ ሂደቶች በሚፈለገው </a:t>
            </a:r>
            <a:r>
              <a:rPr lang="en-US" sz="2000" dirty="0" err="1" smtClean="0">
                <a:latin typeface="Power Geez Unicode1" pitchFamily="2" charset="0"/>
              </a:rPr>
              <a:t>አግባብ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አለመፈፀም </a:t>
            </a:r>
            <a:r>
              <a:rPr lang="am-ET" sz="2000" dirty="0">
                <a:latin typeface="Power Geez Unicode1" pitchFamily="2" charset="0"/>
              </a:rPr>
              <a:t>እና የመጽሀፍት አቅራቢ ድርጅቶች አቅም ውስንነት </a:t>
            </a:r>
            <a:r>
              <a:rPr lang="am-ET" sz="2000" dirty="0" smtClean="0">
                <a:latin typeface="Power Geez Unicode1" pitchFamily="2" charset="0"/>
              </a:rPr>
              <a:t>መኖር</a:t>
            </a:r>
            <a:r>
              <a:rPr lang="en-US" sz="2000" dirty="0" smtClean="0">
                <a:latin typeface="Power Geez Unicode1" pitchFamily="2" charset="0"/>
              </a:rPr>
              <a:t>፣</a:t>
            </a:r>
            <a:endParaRPr lang="en-US" sz="2000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በሰላምና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ፀጥታ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ምክንያት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እንደልብ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ወደ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ክልሎች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ተንቀሳቅሶ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ለመስራት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አለመቻሉ</a:t>
            </a:r>
            <a:r>
              <a:rPr lang="en-US" sz="2000" dirty="0">
                <a:latin typeface="Power Geez Unicode1" pitchFamily="2" charset="0"/>
              </a:rPr>
              <a:t>፣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የኢንተርኔት የዳታ ኔትዎርክ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እና የመብራት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የመቆራረጥ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 </a:t>
            </a:r>
            <a:endParaRPr lang="am-ET" sz="2000" dirty="0">
              <a:latin typeface="Power Geez Unicode1"/>
              <a:ea typeface="Calibri"/>
              <a:cs typeface="Nyala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በ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በጀት </a:t>
            </a:r>
            <a:r>
              <a:rPr lang="en-US" sz="2000" dirty="0" err="1" smtClean="0">
                <a:latin typeface="Power Geez Unicode1" pitchFamily="2" charset="0"/>
                <a:ea typeface="Calibri"/>
                <a:cs typeface="Nyala"/>
              </a:rPr>
              <a:t>እጥረት</a:t>
            </a:r>
            <a:r>
              <a:rPr lang="en-US" sz="2000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 pitchFamily="2" charset="0"/>
                <a:ea typeface="Calibri"/>
                <a:cs typeface="Nyala"/>
              </a:rPr>
              <a:t>ምክንያት</a:t>
            </a:r>
            <a:r>
              <a:rPr lang="en-US" sz="2000" dirty="0" smtClean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በእቅድ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የተያዙ የተወሰኑ ተግባራት ሳይፈፀሙ መቅረታቸው፣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62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የፌደራል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የፍትሕ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7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ኢንስቲትዩት</a:t>
            </a:r>
            <a:r>
              <a:rPr lang="en-US" sz="27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br>
              <a:rPr lang="en-US" sz="27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</a:br>
            <a:r>
              <a:rPr lang="am-ET" sz="27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የመስቀል </a:t>
            </a:r>
            <a:r>
              <a:rPr lang="am-ET" sz="27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ፍላወር </a:t>
            </a:r>
            <a:r>
              <a:rPr lang="en-US" sz="27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ሕንጻ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rgbClr val="3009D5"/>
                </a:solidFill>
                <a:latin typeface="Power Geez Unicode1" pitchFamily="2" charset="0"/>
              </a:rPr>
              <a:t>የ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ስራ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አመራር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ጉዳዮች</a:t>
            </a:r>
            <a:endParaRPr lang="en-US" sz="2400" b="1" dirty="0">
              <a:solidFill>
                <a:srgbClr val="3009D5"/>
              </a:solidFill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7402141"/>
              </p:ext>
            </p:extLst>
          </p:nvPr>
        </p:nvGraphicFramePr>
        <p:xfrm>
          <a:off x="304800" y="990600"/>
          <a:ext cx="8001000" cy="548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62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382000" cy="6400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የውስጥ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ኦዲት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2000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የፋይናንስ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(Financial Audit) </a:t>
            </a:r>
            <a:r>
              <a:rPr lang="en-GB" sz="2000" dirty="0" err="1">
                <a:latin typeface="Power Geez Unicode1" pitchFamily="2" charset="0"/>
              </a:rPr>
              <a:t>ተከናውኗል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የግዥ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ማከናውን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ተከናውኗል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የንብረት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(Inventory Audit) </a:t>
            </a:r>
            <a:r>
              <a:rPr lang="en-GB" sz="2000" dirty="0" err="1">
                <a:latin typeface="Power Geez Unicode1" pitchFamily="2" charset="0"/>
              </a:rPr>
              <a:t>ተሰርቷል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የተሽከርካሪ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ተከናውኗል</a:t>
            </a:r>
            <a:r>
              <a:rPr lang="en-GB" sz="2000" dirty="0" smtClean="0">
                <a:latin typeface="Power Geez Unicode1" pitchFamily="2" charset="0"/>
              </a:rPr>
              <a:t>፡፡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የጥሬ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ገንዘብ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እንቅሳቃሴ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ኦዲት</a:t>
            </a:r>
            <a:r>
              <a:rPr lang="en-US" sz="2000" dirty="0">
                <a:latin typeface="Power Geez Unicode1" pitchFamily="2" charset="0"/>
              </a:rPr>
              <a:t> </a:t>
            </a:r>
            <a:endParaRPr lang="en-GB" sz="2000" dirty="0">
              <a:latin typeface="Power Geez Unicode1" pitchFamily="2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የወጪ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ሰነዶች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የማረጋገጥ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ተከናውኗል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</a:p>
          <a:p>
            <a:pPr marL="0" lvl="0" indent="0">
              <a:buNone/>
            </a:pPr>
            <a:endParaRPr lang="en-GB" sz="2000" dirty="0"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የሴቶች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ማህበራዊ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ጉዳዮች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አካትቶ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ትግበራ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2000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GB" sz="2000" dirty="0" err="1">
                <a:latin typeface="Power Geez Unicode1" pitchFamily="2" charset="0"/>
              </a:rPr>
              <a:t>የባለብዙ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ዘርፍ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ሥራዎች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>
                <a:latin typeface="Power Geez Unicode1" pitchFamily="2" charset="0"/>
              </a:rPr>
              <a:t>ትግበራን</a:t>
            </a:r>
            <a:r>
              <a:rPr lang="en-GB" sz="2000" dirty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ማሻሻል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ላይ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እየተሰራ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en-GB" sz="2000" dirty="0" err="1" smtClean="0">
                <a:latin typeface="Power Geez Unicode1" pitchFamily="2" charset="0"/>
              </a:rPr>
              <a:t>ይገኛል</a:t>
            </a:r>
            <a:endParaRPr lang="en-GB" sz="2000" dirty="0">
              <a:latin typeface="Power Geez Unicode1" pitchFamily="2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የሕፃናት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በማዕከሉ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እየተደራጀ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ይገኛሰል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ለሕፃናት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የሚያስፈልጉ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ቁሳቁሶች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ግዥ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ታቅዶ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ለመፈፀም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በዝርዝር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ቀርቧል</a:t>
            </a:r>
            <a:r>
              <a:rPr lang="en-US" sz="2000" dirty="0" smtClean="0">
                <a:latin typeface="Power Geez Unicode1" pitchFamily="2" charset="0"/>
              </a:rPr>
              <a:t>።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የህጻናት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ከወላጆች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ጋር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በስራው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ዙሪያ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ውይይቶች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ተደርገዋል</a:t>
            </a:r>
            <a:r>
              <a:rPr lang="en-US" sz="2000" dirty="0">
                <a:latin typeface="Power Geez Unicode1" pitchFamily="2" charset="0"/>
              </a:rPr>
              <a:t>።</a:t>
            </a:r>
            <a:endParaRPr lang="en-GB" sz="2000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298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5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82000" cy="62453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የብቃትና </a:t>
            </a:r>
            <a:r>
              <a:rPr lang="am-ET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የሰው ሃብት አስተዳደር </a:t>
            </a:r>
            <a:endParaRPr lang="am-ET" b="1" dirty="0" smtClean="0">
              <a:solidFill>
                <a:srgbClr val="3009D5"/>
              </a:solidFill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ማስረጃዎች በሃርድ ኮፒ እና በሶፍት ኮፒ የማሰባሰብ ስራ ተከናውኗል 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ለተደለደሉ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ሰራተኞች፣ በምደባ የመጡ፣ በኮንተራት የተቀጠሩ እና በዝውውር ለመጡ ሠራተኞች ማስረጃዎች ተደራጅተው ደብዳቤ ደርሷቸዋል፡፡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ለ143 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(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ወንድ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53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እና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ሴት90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)</a:t>
            </a:r>
            <a:r>
              <a:rPr lang="en-US" sz="2200" dirty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ሠራኞች 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በ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አዋጅ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፣ ደንብ አና መመሪያ 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ላይ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 ሥልጠና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ተሰጥቷል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፣ 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የ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201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6 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ዓ.ም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የሠራተኞች</a:t>
            </a:r>
            <a:r>
              <a:rPr lang="en-US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የሥራ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አፈፃፀም ምዘና ውጤት የማደራጀት ስራ ተሰጥቷል፣ </a:t>
            </a:r>
          </a:p>
          <a:p>
            <a:pPr marL="0" indent="0" algn="just">
              <a:buNone/>
            </a:pPr>
            <a:r>
              <a:rPr lang="am-ET" b="1" dirty="0" smtClean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የግዥ </a:t>
            </a:r>
            <a:r>
              <a:rPr lang="am-ET" b="1" dirty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እና ፋይናንስ 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የተለያዩ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ክፍያዎችን ለመፈፀም ሰነዶችን የማረጋገጥና ክፊያዎችን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የመፈ</a:t>
            </a:r>
            <a:r>
              <a:rPr lang="en-US" sz="2200" dirty="0" err="1" smtClean="0">
                <a:latin typeface="Power Geez Unicode1"/>
                <a:ea typeface="Calibri"/>
                <a:cs typeface="Nyala"/>
              </a:rPr>
              <a:t>ፀም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ስራ ተሰርቷል፡፡</a:t>
            </a: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የአላቂና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የቋሚ እቃዎች ግዥ </a:t>
            </a:r>
            <a:r>
              <a:rPr lang="en-GB" sz="2200" dirty="0">
                <a:latin typeface="Power Geez Unicode1"/>
                <a:ea typeface="Calibri"/>
                <a:cs typeface="Nyala"/>
              </a:rPr>
              <a:t>EGP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ሲስተምን በመጠቀም ተፈጽሟል </a:t>
            </a:r>
          </a:p>
          <a:p>
            <a:pPr lvl="1" algn="just">
              <a:buFont typeface="Wingdings" pitchFamily="2" charset="2"/>
              <a:buChar char="q"/>
            </a:pPr>
            <a:r>
              <a:rPr lang="am-ET" sz="1900" dirty="0" smtClean="0">
                <a:latin typeface="Power Geez Unicode1"/>
                <a:ea typeface="Calibri"/>
                <a:cs typeface="Nyala"/>
              </a:rPr>
              <a:t>በግልጽ </a:t>
            </a:r>
            <a:r>
              <a:rPr lang="am-ET" sz="1900" dirty="0">
                <a:latin typeface="Power Geez Unicode1"/>
                <a:ea typeface="Calibri"/>
                <a:cs typeface="Nyala"/>
              </a:rPr>
              <a:t>ጨረታ በብር </a:t>
            </a:r>
            <a:r>
              <a:rPr lang="am-ET" sz="1900" dirty="0" smtClean="0">
                <a:latin typeface="Power Geez Unicode1"/>
                <a:ea typeface="Calibri"/>
                <a:cs typeface="Nyala"/>
              </a:rPr>
              <a:t>14,382,565.26 </a:t>
            </a:r>
            <a:endParaRPr lang="en-US" sz="1900" dirty="0">
              <a:latin typeface="Power Geez Unicode1"/>
              <a:ea typeface="Calibri"/>
              <a:cs typeface="Nyala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በውስን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ጨረታ በብር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11,610,556.36 </a:t>
            </a:r>
            <a:endParaRPr lang="en-US" sz="2200" dirty="0">
              <a:latin typeface="Power Geez Unicode1"/>
              <a:ea typeface="Calibri"/>
              <a:cs typeface="Nyala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በፕሮፎርማ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በብር </a:t>
            </a:r>
            <a:r>
              <a:rPr lang="am-ET" sz="2200" dirty="0" smtClean="0">
                <a:latin typeface="Power Geez Unicode1"/>
                <a:ea typeface="Calibri"/>
                <a:cs typeface="Nyala"/>
              </a:rPr>
              <a:t>11,456,566.11</a:t>
            </a:r>
            <a:endParaRPr lang="en-US" sz="2200" dirty="0">
              <a:latin typeface="Power Geez Unicode1"/>
              <a:ea typeface="Calibri"/>
              <a:cs typeface="Nyala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am-ET" sz="2200" dirty="0" smtClean="0">
                <a:latin typeface="Power Geez Unicode1"/>
                <a:ea typeface="Calibri"/>
                <a:cs typeface="Nyala"/>
              </a:rPr>
              <a:t>በቀጥታ </a:t>
            </a:r>
            <a:r>
              <a:rPr lang="am-ET" sz="2200" dirty="0">
                <a:latin typeface="Power Geez Unicode1"/>
                <a:ea typeface="Calibri"/>
                <a:cs typeface="Nyala"/>
              </a:rPr>
              <a:t>ግዥ በብር 6.789.211.32 </a:t>
            </a:r>
          </a:p>
          <a:p>
            <a:pPr marL="0" indent="0" algn="just">
              <a:buNone/>
            </a:pPr>
            <a:endParaRPr lang="en-US" sz="1100" dirty="0" smtClean="0">
              <a:solidFill>
                <a:srgbClr val="0711CF"/>
              </a:solidFill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sz="2200" dirty="0" smtClean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በጠቅላላ </a:t>
            </a:r>
            <a:r>
              <a:rPr lang="am-ET" sz="2200" dirty="0">
                <a:solidFill>
                  <a:srgbClr val="0711CF"/>
                </a:solidFill>
                <a:latin typeface="Power Geez Unicode1"/>
                <a:ea typeface="Calibri"/>
                <a:cs typeface="Nyala"/>
              </a:rPr>
              <a:t>በአራቱም የግዥ አይነት በብር 44,238,899.05 እስከ ሰኔ 30/2016 የተለያዩ ግዥዎች እንዲፈፀም ተደርጉዋል፡፡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222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4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0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የስትራቴጂክ</a:t>
            </a:r>
            <a:r>
              <a:rPr lang="en-US" sz="7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7000" b="1" dirty="0" err="1">
                <a:solidFill>
                  <a:srgbClr val="0711CF"/>
                </a:solidFill>
                <a:latin typeface="Power Geez Unicode1" pitchFamily="2" charset="0"/>
              </a:rPr>
              <a:t>ጉዳዩች</a:t>
            </a:r>
            <a:r>
              <a:rPr lang="en-US" sz="7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7000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አጠቃላይ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ሪፖርት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ላይ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ዉይይት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ተደርጓል</a:t>
            </a:r>
            <a:r>
              <a:rPr lang="en-US" sz="8000" dirty="0">
                <a:latin typeface="Power Geez Unicode1" pitchFamily="2" charset="0"/>
              </a:rPr>
              <a:t>፣ </a:t>
            </a:r>
            <a:r>
              <a:rPr lang="en-US" sz="8000" dirty="0" err="1">
                <a:latin typeface="Power Geez Unicode1" pitchFamily="2" charset="0"/>
              </a:rPr>
              <a:t>ተደራሽ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ተደረጓል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የጥሬ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ገንዘብ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ፍላጎትና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ክፍያ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መጠየቂያ</a:t>
            </a:r>
            <a:r>
              <a:rPr lang="en-US" sz="8000" dirty="0">
                <a:latin typeface="Power Geez Unicode1" pitchFamily="2" charset="0"/>
              </a:rPr>
              <a:t> (Cash flow forecasting) </a:t>
            </a:r>
            <a:r>
              <a:rPr lang="en-US" sz="8000" dirty="0" err="1">
                <a:latin typeface="Power Geez Unicode1" pitchFamily="2" charset="0"/>
              </a:rPr>
              <a:t>በማቀድ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ጥያቄ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ወደ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ገንዘብ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ሚኒስቴር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ተልከዋል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>
                <a:latin typeface="Power Geez Unicode1" pitchFamily="2" charset="0"/>
              </a:rPr>
              <a:t>የመካከለኛ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ዓመት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የበጀት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ከ2017 </a:t>
            </a:r>
            <a:r>
              <a:rPr lang="en-US" sz="8000" dirty="0" err="1">
                <a:latin typeface="Power Geez Unicode1" pitchFamily="2" charset="0"/>
              </a:rPr>
              <a:t>እስከ</a:t>
            </a:r>
            <a:r>
              <a:rPr lang="en-US" sz="8000" dirty="0">
                <a:latin typeface="Power Geez Unicode1" pitchFamily="2" charset="0"/>
              </a:rPr>
              <a:t> 2018 </a:t>
            </a:r>
            <a:r>
              <a:rPr lang="en-US" sz="8000" dirty="0" err="1">
                <a:latin typeface="Power Geez Unicode1" pitchFamily="2" charset="0"/>
              </a:rPr>
              <a:t>ዓ.ም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ድረስ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ያለው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ውይይት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ተደርጎበት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ለገንዘብ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ሚኒስቴር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ተላልፏል</a:t>
            </a:r>
            <a:r>
              <a:rPr lang="en-US" sz="8000" dirty="0">
                <a:latin typeface="Power Geez Unicode1" pitchFamily="2" charset="0"/>
              </a:rPr>
              <a:t>፡፡ 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>
                <a:latin typeface="Power Geez Unicode1" pitchFamily="2" charset="0"/>
              </a:rPr>
              <a:t>የ2017 </a:t>
            </a:r>
            <a:r>
              <a:rPr lang="en-US" sz="8000" dirty="0" err="1">
                <a:latin typeface="Power Geez Unicode1" pitchFamily="2" charset="0"/>
              </a:rPr>
              <a:t>ዓመታዊ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የበጀት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ፍላጎት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ጥያቄ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በፕሮግራምና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በካፒታል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ፕሮጄክት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ተላልፏል</a:t>
            </a:r>
            <a:r>
              <a:rPr lang="en-US" sz="8000" dirty="0">
                <a:latin typeface="Power Geez Unicode1" pitchFamily="2" charset="0"/>
              </a:rPr>
              <a:t>፡፡  </a:t>
            </a:r>
            <a:endParaRPr lang="en-GB" sz="8000" dirty="0">
              <a:latin typeface="Power Geez Unicode1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b="1" dirty="0" smtClean="0">
              <a:latin typeface="Power Geez Unicode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8000" b="1" dirty="0" err="1" smtClean="0">
                <a:solidFill>
                  <a:srgbClr val="3009D5"/>
                </a:solidFill>
                <a:latin typeface="Power Geez Unicode1" pitchFamily="2" charset="0"/>
              </a:rPr>
              <a:t>የሃብት</a:t>
            </a:r>
            <a:r>
              <a:rPr lang="en-US" sz="8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ማፈላለግ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አጋርነትና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ፕሮጀክት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ክትትል</a:t>
            </a:r>
            <a:r>
              <a:rPr lang="en-US" sz="8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8000" b="1" dirty="0" err="1">
                <a:solidFill>
                  <a:srgbClr val="3009D5"/>
                </a:solidFill>
                <a:latin typeface="Power Geez Unicode1" pitchFamily="2" charset="0"/>
              </a:rPr>
              <a:t>በተመለከተ</a:t>
            </a:r>
            <a:endParaRPr lang="en-GB" sz="8000" dirty="0">
              <a:solidFill>
                <a:srgbClr val="3009D5"/>
              </a:solidFill>
              <a:latin typeface="Power Geez Unicode1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err="1">
                <a:latin typeface="Power Geez Unicode1" pitchFamily="2" charset="0"/>
              </a:rPr>
              <a:t>የዉጭ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እና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የአገር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ዉስጥ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አጋር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ድርጅቶች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የመለየት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ተሰርቷል</a:t>
            </a:r>
            <a:endParaRPr lang="en-GB" sz="8000" dirty="0">
              <a:latin typeface="Power Geez Unicode1" pitchFamily="2" charset="0"/>
            </a:endParaRPr>
          </a:p>
          <a:p>
            <a:pPr lvl="0"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ከፌደሬሽን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>
                <a:latin typeface="Power Geez Unicode1" pitchFamily="2" charset="0"/>
              </a:rPr>
              <a:t>ም/</a:t>
            </a:r>
            <a:r>
              <a:rPr lang="en-US" sz="8000" dirty="0" err="1">
                <a:latin typeface="Power Geez Unicode1" pitchFamily="2" charset="0"/>
              </a:rPr>
              <a:t>ቤት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ጋር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የመግባቢያ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ሰነድ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በመፈራረም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አብሮ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ለመስራት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የሚያስችል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የጋራ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ዕቅድ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በማውጣትና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የወደፊት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ስራዎች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አቅጣጫ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ተቀምቷል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err="1">
                <a:latin typeface="Power Geez Unicode1" pitchFamily="2" charset="0"/>
              </a:rPr>
              <a:t>የፕሮጀክት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ስራዎችን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ለመተግበር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ኮሚቴ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ተዋቅሮ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የስራ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ክፍሎች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የፍላጎት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ዳሰሳ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ተጠናቀዋል</a:t>
            </a:r>
            <a:endParaRPr lang="en-US" sz="8000" dirty="0" smtClean="0">
              <a:latin typeface="Power Geez Unicode1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err="1" smtClean="0">
                <a:latin typeface="Power Geez Unicode1" pitchFamily="2" charset="0"/>
              </a:rPr>
              <a:t>ለፕሮጀክት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ስራ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የሚዉሉ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መመሪያ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ከተለያዩ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ተቋማት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መረጃ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ተሰብስቦ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ስነድ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የማዘጋጀት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ስራ</a:t>
            </a:r>
            <a:r>
              <a:rPr lang="en-US" sz="8000" dirty="0">
                <a:latin typeface="Power Geez Unicode1" pitchFamily="2" charset="0"/>
              </a:rPr>
              <a:t> </a:t>
            </a:r>
            <a:r>
              <a:rPr lang="en-US" sz="8000" dirty="0" err="1">
                <a:latin typeface="Power Geez Unicode1" pitchFamily="2" charset="0"/>
              </a:rPr>
              <a:t>ተጀምሯል</a:t>
            </a:r>
            <a:r>
              <a:rPr lang="en-US" sz="8000" dirty="0">
                <a:latin typeface="Power Geez Unicode1" pitchFamily="2" charset="0"/>
              </a:rPr>
              <a:t>፡፡</a:t>
            </a:r>
            <a:endParaRPr lang="en-GB" sz="8000" dirty="0">
              <a:latin typeface="Power Geez Unicode1" pitchFamily="2" charset="0"/>
            </a:endParaRPr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002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8616" y="381000"/>
            <a:ext cx="8442984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የፌደራል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የፍትህ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እና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ሕግ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ኢንስቲትዩት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የ2016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በጀት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ዓመት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የበጀት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አጠቃቀም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  <a:ea typeface="Calibri" pitchFamily="34" charset="0"/>
                <a:cs typeface="Ebrima" pitchFamily="2" charset="0"/>
              </a:rPr>
              <a:t> </a:t>
            </a:r>
            <a:endParaRPr lang="en-GB" sz="2000" b="1" dirty="0" smtClean="0">
              <a:solidFill>
                <a:srgbClr val="3009D5"/>
              </a:solidFill>
              <a:latin typeface="Power Geez Unicode1" pitchFamily="2" charset="0"/>
              <a:ea typeface="Calibri" pitchFamily="34" charset="0"/>
              <a:cs typeface="Ebrima" pitchFamily="2" charset="0"/>
            </a:endParaRPr>
          </a:p>
          <a:p>
            <a:pPr>
              <a:buFont typeface="Wingdings" pitchFamily="2" charset="2"/>
              <a:buChar char="q"/>
            </a:pPr>
            <a:endParaRPr lang="en-GB" b="1" dirty="0" smtClean="0">
              <a:solidFill>
                <a:srgbClr val="3009D5"/>
              </a:solidFill>
              <a:latin typeface="Power Geez Unicode1" pitchFamily="2" charset="0"/>
              <a:ea typeface="Calibri" pitchFamily="34" charset="0"/>
              <a:cs typeface="Ebrima" pitchFamily="2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26723353"/>
              </p:ext>
            </p:extLst>
          </p:nvPr>
        </p:nvGraphicFramePr>
        <p:xfrm>
          <a:off x="167616" y="1143000"/>
          <a:ext cx="8442984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86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2453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rgbClr val="0711CF"/>
                </a:solidFill>
                <a:latin typeface="Power Geez Unicode1" pitchFamily="2" charset="0"/>
              </a:rPr>
              <a:t>የተቋማዊ</a:t>
            </a:r>
            <a:r>
              <a:rPr lang="en-US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711CF"/>
                </a:solidFill>
                <a:latin typeface="Power Geez Unicode1" pitchFamily="2" charset="0"/>
              </a:rPr>
              <a:t>ለውጥ</a:t>
            </a:r>
            <a:r>
              <a:rPr lang="en-US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dirty="0">
              <a:solidFill>
                <a:srgbClr val="0711CF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err="1" smtClean="0">
                <a:latin typeface="Power Geez Unicode1" pitchFamily="2" charset="0"/>
              </a:rPr>
              <a:t>በተቋሙ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ላይ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ለሚቀርቡ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ቅሬታዎችና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አቤቱታዎች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ምላሽ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አሰጣጥን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ለማሻሻል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ስራዎች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ተስርተዋል</a:t>
            </a:r>
            <a:r>
              <a:rPr lang="en-US" b="1" dirty="0" smtClean="0">
                <a:latin typeface="Power Geez Unicode1" pitchFamily="2" charset="0"/>
              </a:rPr>
              <a:t>፣</a:t>
            </a:r>
            <a:endParaRPr lang="en-GB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ሠራተኞች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አመራሮች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ጨምሮ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>
                <a:latin typeface="Power Geez Unicode1" pitchFamily="2" charset="0"/>
              </a:rPr>
              <a:t>ለ160 </a:t>
            </a:r>
            <a:r>
              <a:rPr lang="en-US" b="1" dirty="0" err="1" smtClean="0">
                <a:latin typeface="Power Geez Unicode1" pitchFamily="2" charset="0"/>
              </a:rPr>
              <a:t>በአመለካከት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ለውጥና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በአገልግሎት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አሰጣጥ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ዙሪያ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ሥልጠና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ለሠራተኞች</a:t>
            </a:r>
            <a:r>
              <a:rPr lang="en-US" b="1" dirty="0" smtClean="0">
                <a:latin typeface="Power Geez Unicode1" pitchFamily="2" charset="0"/>
              </a:rPr>
              <a:t> </a:t>
            </a:r>
            <a:r>
              <a:rPr lang="en-US" b="1" dirty="0" err="1" smtClean="0">
                <a:latin typeface="Power Geez Unicode1" pitchFamily="2" charset="0"/>
              </a:rPr>
              <a:t>ተሰጥተዋል</a:t>
            </a:r>
            <a:r>
              <a:rPr lang="en-US" b="1" dirty="0" smtClean="0">
                <a:latin typeface="Power Geez Unicode1" pitchFamily="2" charset="0"/>
              </a:rPr>
              <a:t> </a:t>
            </a:r>
            <a:endParaRPr lang="en-GB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በውጤት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ተኮር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ዕቅድ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ዝግጀት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ትግበራ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የአፈፃፀም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ከትትል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ምዘና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ዙሪያ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በድምሩ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>
                <a:latin typeface="Power Geez Unicode1" pitchFamily="2" charset="0"/>
              </a:rPr>
              <a:t>42 </a:t>
            </a:r>
            <a:r>
              <a:rPr lang="en-US" dirty="0" err="1">
                <a:latin typeface="Power Geez Unicode1" pitchFamily="2" charset="0"/>
              </a:rPr>
              <a:t>ባለሙያዎች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ሥልጠና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ለመስጠት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ታቅዶ</a:t>
            </a:r>
            <a:r>
              <a:rPr lang="en-US" dirty="0" smtClean="0">
                <a:latin typeface="Power Geez Unicode1" pitchFamily="2" charset="0"/>
              </a:rPr>
              <a:t> 35 </a:t>
            </a:r>
            <a:r>
              <a:rPr lang="en-US" dirty="0" err="1" smtClean="0">
                <a:latin typeface="Power Geez Unicode1" pitchFamily="2" charset="0"/>
              </a:rPr>
              <a:t>ባለሙዎች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ወሰወደዋል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አፈፃፀም</a:t>
            </a:r>
            <a:r>
              <a:rPr lang="en-US" dirty="0" smtClean="0">
                <a:latin typeface="Power Geez Unicode1" pitchFamily="2" charset="0"/>
              </a:rPr>
              <a:t> 84%፡፡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የሥራ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አፈፃፀም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ምዘና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ዕቅድ</a:t>
            </a:r>
            <a:r>
              <a:rPr lang="en-US" dirty="0" smtClean="0">
                <a:latin typeface="Power Geez Unicode1" pitchFamily="2" charset="0"/>
              </a:rPr>
              <a:t> 159 </a:t>
            </a:r>
            <a:r>
              <a:rPr lang="en-US" dirty="0" err="1" smtClean="0">
                <a:latin typeface="Power Geez Unicode1" pitchFamily="2" charset="0"/>
              </a:rPr>
              <a:t>ውጤት</a:t>
            </a:r>
            <a:r>
              <a:rPr lang="en-US" dirty="0" smtClean="0">
                <a:latin typeface="Power Geez Unicode1" pitchFamily="2" charset="0"/>
              </a:rPr>
              <a:t> ለ146 </a:t>
            </a:r>
            <a:r>
              <a:rPr lang="en-US" dirty="0" err="1">
                <a:latin typeface="Power Geez Unicode1" pitchFamily="2" charset="0"/>
              </a:rPr>
              <a:t>ሠራተኞች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ተሞልተዋል</a:t>
            </a:r>
            <a:r>
              <a:rPr lang="en-US" dirty="0">
                <a:latin typeface="Power Geez Unicode1" pitchFamily="2" charset="0"/>
              </a:rPr>
              <a:t>፣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አፈፃፀም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GB" dirty="0">
                <a:latin typeface="Power Geez Unicode1" pitchFamily="2" charset="0"/>
              </a:rPr>
              <a:t>91.82</a:t>
            </a:r>
            <a:r>
              <a:rPr lang="en-GB" dirty="0" smtClean="0">
                <a:latin typeface="Power Geez Unicode1" pitchFamily="2" charset="0"/>
              </a:rPr>
              <a:t>%፡፡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የላቀ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የአፈፃፀም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ምዘና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ውጤት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ያስመዘገቡ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ሠራተኞች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መረጣና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ሽልማት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አሰጣጥ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የውስጥ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የአፈፃፀም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ረቂቅ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መመሪያ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ተዘጋጅቷል</a:t>
            </a:r>
            <a:r>
              <a:rPr lang="en-GB" dirty="0">
                <a:latin typeface="Power Geez Unicode1" pitchFamily="2" charset="0"/>
              </a:rPr>
              <a:t>፡፡</a:t>
            </a:r>
          </a:p>
          <a:p>
            <a:endParaRPr lang="en-GB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13" y="-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05800" cy="61691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CC00FF"/>
                </a:solidFill>
                <a:latin typeface="Power Geez Unicode1" pitchFamily="2" charset="0"/>
              </a:rPr>
              <a:t>የኢንፎርሜሽን</a:t>
            </a:r>
            <a:r>
              <a:rPr lang="en-US" sz="20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ኮሙኒኬሽን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CC00FF"/>
                </a:solidFill>
                <a:latin typeface="Power Geez Unicode1" pitchFamily="2" charset="0"/>
              </a:rPr>
              <a:t>ቴክኖሎጂ</a:t>
            </a:r>
            <a:r>
              <a:rPr lang="en-US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000" dirty="0">
              <a:solidFill>
                <a:srgbClr val="CC00FF"/>
              </a:solidFill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የተቋሙን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ደረገጽ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ማጎልበት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እንዲጎለብት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ተደርጓል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በተቋሙ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ለሚሰጡ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ስልጠናዎች</a:t>
            </a:r>
            <a:r>
              <a:rPr lang="en-US" sz="2000" dirty="0" smtClean="0">
                <a:latin typeface="Power Geez Unicode1" pitchFamily="2" charset="0"/>
              </a:rPr>
              <a:t>፣ </a:t>
            </a:r>
            <a:r>
              <a:rPr lang="en-US" sz="2000" dirty="0" err="1">
                <a:latin typeface="Power Geez Unicode1" pitchFamily="2" charset="0"/>
              </a:rPr>
              <a:t>የኢፍሚስ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የኢስሚስ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የቴክኖሎጂ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አጠቃቀም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ድጋፍ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ተሰጥቷል</a:t>
            </a:r>
            <a:r>
              <a:rPr lang="en-US" sz="2000" dirty="0" smtClean="0">
                <a:latin typeface="Power Geez Unicode1" pitchFamily="2" charset="0"/>
              </a:rPr>
              <a:t>፣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ከባዮ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ሜትሪክስ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ሪፖርት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የማዋቀር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የተሻለ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አተገባበር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ዘዴዎችን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በመቀየስ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ተተግብሯል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የመንግስት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የኤሌክትሮኒክስ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ግዥ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ስርአት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በመተግበር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የተቋሙ</a:t>
            </a:r>
            <a:r>
              <a:rPr lang="en-US" sz="2000" dirty="0">
                <a:latin typeface="Power Geez Unicode1" pitchFamily="2" charset="0"/>
              </a:rPr>
              <a:t> የ2016 </a:t>
            </a:r>
            <a:r>
              <a:rPr lang="en-US" sz="2000" dirty="0" err="1">
                <a:latin typeface="Power Geez Unicode1" pitchFamily="2" charset="0"/>
              </a:rPr>
              <a:t>ዓ.ም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አመታዊ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የግዥ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እቅድ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በኢፒጂ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ፖርታል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እንዲታተም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ተደርጓል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ኮምፒዉተሮችንና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ፕሪንተሮችን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በማስጠገን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ለትግራይ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ፍትህና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ምርምር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ኢንስቲቲዉት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በድጋፍ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እንዱሰጡ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ተላፏል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የኦን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ቨርችዋል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ስልጠና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ለመስጠት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እንዲያስችል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ንድፈ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ሀሳብ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በማዘጋጀት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ለሥልጠና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የፍትህ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ስርዓት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ማሻሻያ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ዘርፍ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እንዲቀርብ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ተደርጓል</a:t>
            </a:r>
            <a:r>
              <a:rPr lang="en-US" sz="2000" dirty="0" smtClean="0">
                <a:latin typeface="Power Geez Unicode1" pitchFamily="2" charset="0"/>
              </a:rPr>
              <a:t>፡፡</a:t>
            </a:r>
            <a:endParaRPr lang="en-GB" sz="2000" dirty="0">
              <a:latin typeface="Power Geez Unicode1" pitchFamily="2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681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382000" cy="6321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900" b="1" dirty="0" smtClean="0">
              <a:solidFill>
                <a:srgbClr val="0711CF"/>
              </a:solidFill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0711CF"/>
                </a:solidFill>
                <a:latin typeface="Power Geez Unicode1" pitchFamily="2" charset="0"/>
              </a:rPr>
              <a:t>የመሠረታዊ</a:t>
            </a:r>
            <a:r>
              <a:rPr lang="en-US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711CF"/>
                </a:solidFill>
                <a:latin typeface="Power Geez Unicode1" pitchFamily="2" charset="0"/>
              </a:rPr>
              <a:t>አገልግሎት</a:t>
            </a:r>
            <a:r>
              <a:rPr lang="en-US" b="1" dirty="0">
                <a:solidFill>
                  <a:srgbClr val="0711CF"/>
                </a:solidFill>
                <a:latin typeface="Power Geez Unicode1" pitchFamily="2" charset="0"/>
              </a:rPr>
              <a:t>  </a:t>
            </a:r>
            <a:endParaRPr lang="en-GB" b="1" dirty="0">
              <a:solidFill>
                <a:srgbClr val="0711CF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ለሠልጣኞች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የመኝታ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መስጠት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የክትትል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ቁጥጥር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ስራዎች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ተከናውኗል</a:t>
            </a:r>
            <a:r>
              <a:rPr lang="en-US" dirty="0" smtClean="0">
                <a:latin typeface="Power Geez Unicode1" pitchFamily="2" charset="0"/>
              </a:rPr>
              <a:t>፡፡</a:t>
            </a:r>
            <a:endParaRPr lang="en-GB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ለሠልጣኞች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የተለያዩ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ግብዓቶች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እንዲሟሉ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smtClean="0">
                <a:latin typeface="Power Geez Unicode1" pitchFamily="2" charset="0"/>
              </a:rPr>
              <a:t> </a:t>
            </a:r>
            <a:endParaRPr lang="en-GB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ተሸከርካርዎች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ደህንነት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ለማስጠበቅና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ወቅቱን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ጠቢቀው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ሰርቪስ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እንዲያገኙ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የማድረግ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ተሰርቷል</a:t>
            </a:r>
            <a:r>
              <a:rPr lang="en-US" dirty="0" smtClean="0">
                <a:latin typeface="Power Geez Unicode1" pitchFamily="2" charset="0"/>
              </a:rPr>
              <a:t>፡፡</a:t>
            </a:r>
            <a:endParaRPr lang="en-GB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ለተሸከርካሪዎች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ግብዓቶች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እንዲመዋሉና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እንድሰጡ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ተደርጓል</a:t>
            </a:r>
            <a:r>
              <a:rPr lang="en-US" dirty="0" smtClean="0">
                <a:latin typeface="Power Geez Unicode1" pitchFamily="2" charset="0"/>
              </a:rPr>
              <a:t>፣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የንብረት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ቆጠራ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ተካሂዶዋል</a:t>
            </a:r>
            <a:r>
              <a:rPr lang="en-US" dirty="0" smtClean="0">
                <a:latin typeface="Power Geez Unicode1" pitchFamily="2" charset="0"/>
              </a:rPr>
              <a:t>፡፡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ለሰራተኞች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የተሰጡ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ሥልጠናዎች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endParaRPr lang="en-GB" b="1" dirty="0">
              <a:solidFill>
                <a:srgbClr val="3009D5"/>
              </a:solidFill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በጥናት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መመሪያ</a:t>
            </a:r>
            <a:r>
              <a:rPr lang="en-US" dirty="0">
                <a:latin typeface="Power Geez Unicode1" pitchFamily="2" charset="0"/>
              </a:rPr>
              <a:t> (Manual)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በጥናትና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ምርምር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ሥነ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ዘዴና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አሰረር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ስልጠና</a:t>
            </a:r>
            <a:r>
              <a:rPr lang="en-US" dirty="0" smtClean="0">
                <a:latin typeface="Power Geez Unicode1" pitchFamily="2" charset="0"/>
              </a:rPr>
              <a:t>፣ </a:t>
            </a:r>
            <a:endParaRPr lang="en-GB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ማስጀመሪያ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ሥልጠና</a:t>
            </a:r>
            <a:r>
              <a:rPr lang="en-US" dirty="0">
                <a:latin typeface="Power Geez Unicode1" pitchFamily="2" charset="0"/>
              </a:rPr>
              <a:t> (Induction training) </a:t>
            </a:r>
            <a:r>
              <a:rPr lang="en-US" dirty="0" err="1">
                <a:latin typeface="Power Geez Unicode1" pitchFamily="2" charset="0"/>
              </a:rPr>
              <a:t>እንዲሰጥ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፣ </a:t>
            </a:r>
            <a:endParaRPr lang="en-GB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ለነባር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ባለሙያዎች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ማነሳሻ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ሥልጠና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እንዲወስዱ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፣</a:t>
            </a:r>
            <a:endParaRPr lang="en-GB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መረጃዎች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ማጠናቀርና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ትንተና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ዘዴን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በጥናትና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ምርምር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ዘዴ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በSPSS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ሥልጠና</a:t>
            </a:r>
            <a:r>
              <a:rPr lang="en-US" dirty="0">
                <a:latin typeface="Power Geez Unicode1" pitchFamily="2" charset="0"/>
              </a:rPr>
              <a:t> </a:t>
            </a:r>
          </a:p>
          <a:p>
            <a:pPr lvl="0" algn="just">
              <a:buFont typeface="Wingdings" pitchFamily="2" charset="2"/>
              <a:buChar char="q"/>
            </a:pPr>
            <a:r>
              <a:rPr lang="am-ET" dirty="0" smtClean="0">
                <a:latin typeface="Power Geez Unicode1" pitchFamily="2" charset="0"/>
              </a:rPr>
              <a:t>የፍላጎት </a:t>
            </a:r>
            <a:r>
              <a:rPr lang="am-ET" dirty="0">
                <a:latin typeface="Power Geez Unicode1" pitchFamily="2" charset="0"/>
              </a:rPr>
              <a:t>ዳሰሳ (</a:t>
            </a:r>
            <a:r>
              <a:rPr lang="en-US" dirty="0">
                <a:latin typeface="Power Geez Unicode1" pitchFamily="2" charset="0"/>
              </a:rPr>
              <a:t>Needs Assessment) </a:t>
            </a:r>
            <a:r>
              <a:rPr lang="am-ET" dirty="0" smtClean="0">
                <a:latin typeface="Power Geez Unicode1" pitchFamily="2" charset="0"/>
              </a:rPr>
              <a:t>ስልጠና</a:t>
            </a:r>
            <a:r>
              <a:rPr lang="en-US" dirty="0" smtClean="0">
                <a:latin typeface="Power Geez Unicode1" pitchFamily="2" charset="0"/>
              </a:rPr>
              <a:t>፤ </a:t>
            </a:r>
            <a:r>
              <a:rPr lang="am-ET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እፍሚስና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ኢጂፒ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ስልጠና</a:t>
            </a:r>
            <a:endParaRPr lang="en-US" dirty="0">
              <a:latin typeface="Power Geez Unicode1" pitchFamily="2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የልምድ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ልዉዉጥ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ከመሰል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ተቀዋማት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ጋር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ተደርጓል</a:t>
            </a:r>
            <a:r>
              <a:rPr lang="en-US" dirty="0">
                <a:latin typeface="Power Geez Unicode1" pitchFamily="2" charset="0"/>
              </a:rPr>
              <a:t>፤</a:t>
            </a:r>
            <a:endParaRPr lang="en-GB" dirty="0">
              <a:latin typeface="Power Geez Unicode1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የባለብዙ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ዘርፍ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ጉዳዮችን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ትግበራ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ማሻሻል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የአፈጻጸም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ክትትል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እና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ግምገማን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ማጠናከር</a:t>
            </a:r>
            <a:endParaRPr lang="en-GB" dirty="0">
              <a:solidFill>
                <a:srgbClr val="3009D5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endParaRPr lang="en-GB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16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092952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ያጋጠሙ </a:t>
            </a:r>
            <a:r>
              <a:rPr lang="am-ET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ችግሮችና የተወሰዱ የመፍትሔ እርምጃዎች</a:t>
            </a:r>
          </a:p>
          <a:p>
            <a:pPr marL="0" indent="0" algn="just">
              <a:buNone/>
            </a:pPr>
            <a:r>
              <a:rPr lang="am-ET" b="1" dirty="0">
                <a:solidFill>
                  <a:srgbClr val="3009D5"/>
                </a:solidFill>
                <a:latin typeface="Power Geez Unicode1"/>
                <a:ea typeface="Calibri"/>
                <a:cs typeface="Nyala"/>
              </a:rPr>
              <a:t>ያጋጠሙ ችግሮች፤</a:t>
            </a: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ከፍተኛ </a:t>
            </a:r>
            <a:r>
              <a:rPr lang="am-ET" dirty="0">
                <a:latin typeface="Power Geez Unicode1"/>
                <a:ea typeface="Calibri"/>
                <a:cs typeface="Nyala"/>
              </a:rPr>
              <a:t>የሰው ሃይል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እጥረት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፣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Power Geez Unicode1"/>
                <a:ea typeface="Calibri"/>
                <a:cs typeface="Nyala"/>
              </a:rPr>
              <a:t>የግብዓትና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የቢሮ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አገልግሎት ችግሮች 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ምቹ </a:t>
            </a:r>
            <a:r>
              <a:rPr lang="am-ET" dirty="0">
                <a:latin typeface="Power Geez Unicode1"/>
                <a:ea typeface="Calibri"/>
                <a:cs typeface="Nyala"/>
              </a:rPr>
              <a:t>የስራ አከባቢ አለመኖር፤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 pitchFamily="2" charset="0"/>
              </a:rPr>
              <a:t>የግዥ </a:t>
            </a:r>
            <a:r>
              <a:rPr lang="am-ET" dirty="0">
                <a:latin typeface="Power Geez Unicode1" pitchFamily="2" charset="0"/>
              </a:rPr>
              <a:t>ሂደቶች በሚፈለገው መጠን፣ ጊዜ እና ጥራት </a:t>
            </a:r>
            <a:r>
              <a:rPr lang="am-ET" dirty="0" smtClean="0">
                <a:latin typeface="Power Geez Unicode1" pitchFamily="2" charset="0"/>
              </a:rPr>
              <a:t>አለመፈፀም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የኢንተርኔት </a:t>
            </a:r>
            <a:r>
              <a:rPr lang="am-ET" dirty="0">
                <a:latin typeface="Power Geez Unicode1"/>
                <a:ea typeface="Calibri"/>
                <a:cs typeface="Nyala"/>
              </a:rPr>
              <a:t>የዳታ ኔትዎርክ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dirty="0">
                <a:latin typeface="Power Geez Unicode1"/>
                <a:ea typeface="Calibri"/>
                <a:cs typeface="Nyala"/>
              </a:rPr>
              <a:t>እና የመብራት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መቆራረጥ</a:t>
            </a:r>
            <a:endParaRPr lang="am-ET" dirty="0">
              <a:latin typeface="Power Geez Unicode1"/>
              <a:ea typeface="Calibri"/>
              <a:cs typeface="Nyala"/>
            </a:endParaRPr>
          </a:p>
          <a:p>
            <a:pPr algn="just">
              <a:buFont typeface="Wingdings" pitchFamily="2" charset="2"/>
              <a:buChar char="q"/>
            </a:pPr>
            <a:r>
              <a:rPr lang="am-ET" dirty="0" smtClean="0">
                <a:latin typeface="Power Geez Unicode1"/>
                <a:ea typeface="Calibri"/>
                <a:cs typeface="Nyala"/>
              </a:rPr>
              <a:t>ለሰራተ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ኞች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>
                <a:latin typeface="Power Geez Unicode1"/>
                <a:ea typeface="Calibri"/>
                <a:cs typeface="Nyala"/>
              </a:rPr>
              <a:t>የአቅም ግንባታ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ስ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ልጠና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በከፍተኛ 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ደረጃ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dirty="0" err="1" smtClean="0">
                <a:latin typeface="Power Geez Unicode1"/>
                <a:ea typeface="Calibri"/>
                <a:cs typeface="Nyala"/>
              </a:rPr>
              <a:t>አለ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ማከናወን</a:t>
            </a:r>
            <a:r>
              <a:rPr lang="en-US" dirty="0" smtClean="0">
                <a:latin typeface="Power Geez Unicode1"/>
                <a:ea typeface="Calibri"/>
                <a:cs typeface="Nyala"/>
              </a:rPr>
              <a:t>፣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የሕፃናት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ማቆያው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ቦታ</a:t>
            </a:r>
            <a:r>
              <a:rPr lang="en-US" dirty="0">
                <a:latin typeface="Power Geez Unicode1" pitchFamily="2" charset="0"/>
              </a:rPr>
              <a:t> (Daycare) </a:t>
            </a:r>
            <a:r>
              <a:rPr lang="en-US" dirty="0" err="1">
                <a:latin typeface="Power Geez Unicode1" pitchFamily="2" charset="0"/>
              </a:rPr>
              <a:t>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ዘግይቶ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የተጀመረ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በመሁኑ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ለመስጠት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አለመቻሉ</a:t>
            </a:r>
            <a:r>
              <a:rPr lang="en-US" dirty="0">
                <a:latin typeface="Power Geez Unicode1" pitchFamily="2" charset="0"/>
              </a:rPr>
              <a:t>፡፡  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latin typeface="Power Geez Unicode1" pitchFamily="2" charset="0"/>
                <a:ea typeface="Calibri"/>
                <a:cs typeface="Nyala"/>
              </a:rPr>
              <a:t>የ</a:t>
            </a:r>
            <a:r>
              <a:rPr lang="am-ET" dirty="0" smtClean="0">
                <a:latin typeface="Power Geez Unicode1"/>
                <a:ea typeface="Calibri"/>
                <a:cs typeface="Nyala"/>
              </a:rPr>
              <a:t>በጀት </a:t>
            </a:r>
            <a:r>
              <a:rPr lang="en-US" dirty="0" err="1">
                <a:latin typeface="Power Geez Unicode1" pitchFamily="2" charset="0"/>
                <a:ea typeface="Calibri"/>
                <a:cs typeface="Nyala"/>
              </a:rPr>
              <a:t>እጥረት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en-US" dirty="0" err="1">
                <a:latin typeface="Power Geez Unicode1" pitchFamily="2" charset="0"/>
                <a:ea typeface="Calibri"/>
                <a:cs typeface="Nyala"/>
              </a:rPr>
              <a:t>በመኖሩ</a:t>
            </a:r>
            <a:r>
              <a:rPr lang="en-US" dirty="0">
                <a:latin typeface="Power Geez Unicode1" pitchFamily="2" charset="0"/>
                <a:ea typeface="Calibri"/>
                <a:cs typeface="Nyala"/>
              </a:rPr>
              <a:t> </a:t>
            </a:r>
            <a:r>
              <a:rPr lang="am-ET" dirty="0">
                <a:latin typeface="Power Geez Unicode1"/>
                <a:ea typeface="Calibri"/>
                <a:cs typeface="Nyala"/>
              </a:rPr>
              <a:t>በእቅድ የተያዙ የተወሰኑ ተግባራት ሳይፈፀሙ መቅረታቸው፣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7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229600" cy="64008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am-ET" sz="2000" b="1" dirty="0" smtClean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የተወሰዱ </a:t>
            </a:r>
            <a:r>
              <a:rPr lang="am-ET" sz="2000" b="1" dirty="0">
                <a:solidFill>
                  <a:srgbClr val="CC00FF"/>
                </a:solidFill>
                <a:latin typeface="Power Geez Unicode1"/>
                <a:ea typeface="Calibri"/>
                <a:cs typeface="Nyala"/>
              </a:rPr>
              <a:t>የመፍትሔ እርምጃዎች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ችግሮቹ እንዲቃለሉ ከሚመለከታቸው የሥራ 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ኃ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ላፊዎች ጋር ውይይት ተደርጓል፤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ክፍት የስራ መደቦች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ን በ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ኮንትራት ቅጥር እና 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በ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ዝውውር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ለመሙላት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ጥረት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ተደርጓል፤፡፡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ሥራውን ባለው የሰው ሃይል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መሸፈን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ና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ሰራተኞች ደርበው እንዲሰሩ ተደርጓል፤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የሥራ አካባቢን ምቹ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ማድረግ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 የመብራት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፣ የዉሃና የትራንስፖርት ችግር እንዲቀረፍ ጥረት ተደርጓል፡፡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በተወሰኑ ክፍሎች ጄኔረተር ሃይል 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መ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ጠ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ቀም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ተችሏል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፣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 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የኔትዎርክን ችግር በወቅቱ ለቴሌ በማሳወቅ መፍትሄ እንዲያገኙ ተደርጓል፡፡</a:t>
            </a:r>
          </a:p>
          <a:p>
            <a:pPr marL="452628" lvl="0" indent="-342900" algn="just">
              <a:buFont typeface="Wingdings" pitchFamily="2" charset="2"/>
              <a:buChar char="q"/>
            </a:pPr>
            <a:r>
              <a:rPr lang="en-US" sz="2000" dirty="0" err="1">
                <a:latin typeface="Power Geez Unicode1" pitchFamily="2" charset="0"/>
              </a:rPr>
              <a:t>የሕፃናት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ማቆያው</a:t>
            </a:r>
            <a:r>
              <a:rPr lang="en-US" sz="2000" dirty="0">
                <a:latin typeface="Power Geez Unicode1" pitchFamily="2" charset="0"/>
              </a:rPr>
              <a:t> (Daycare) </a:t>
            </a:r>
            <a:r>
              <a:rPr lang="en-US" sz="2000" dirty="0" err="1">
                <a:latin typeface="Power Geez Unicode1" pitchFamily="2" charset="0"/>
              </a:rPr>
              <a:t>ስራ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ተጀምሮ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በሂደት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ይገኛል</a:t>
            </a:r>
            <a:r>
              <a:rPr lang="en-US" sz="2000" dirty="0">
                <a:latin typeface="Power Geez Unicode1" pitchFamily="2" charset="0"/>
              </a:rPr>
              <a:t>፡፡   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en-US" sz="2000" dirty="0" err="1">
                <a:latin typeface="Power Geez Unicode1"/>
                <a:ea typeface="Calibri"/>
                <a:cs typeface="Nyala"/>
              </a:rPr>
              <a:t>ባለው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በጀትና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ወጪ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በመጋራት</a:t>
            </a:r>
            <a:r>
              <a:rPr lang="en-US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የስልጠናና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en-US" sz="2000" dirty="0" err="1" smtClean="0">
                <a:latin typeface="Power Geez Unicode1"/>
                <a:ea typeface="Calibri"/>
                <a:cs typeface="Nyala"/>
              </a:rPr>
              <a:t>ሌሎች</a:t>
            </a:r>
            <a:r>
              <a:rPr lang="en-US" sz="2000" dirty="0" smtClean="0">
                <a:latin typeface="Power Geez Unicode1"/>
                <a:ea typeface="Calibri"/>
                <a:cs typeface="Nyala"/>
              </a:rPr>
              <a:t> 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ሥራ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ዎች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ን ማከናወን </a:t>
            </a:r>
            <a:r>
              <a:rPr lang="en-US" sz="2000" dirty="0" err="1">
                <a:latin typeface="Power Geez Unicode1"/>
                <a:ea typeface="Calibri"/>
                <a:cs typeface="Nyala"/>
              </a:rPr>
              <a:t>ተችለዋል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፡፡</a:t>
            </a:r>
          </a:p>
          <a:p>
            <a:pPr marL="452628" indent="-342900" algn="just">
              <a:buFont typeface="Wingdings" pitchFamily="2" charset="2"/>
              <a:buChar char="q"/>
            </a:pPr>
            <a:r>
              <a:rPr lang="am-ET" sz="2000" dirty="0">
                <a:latin typeface="Power Geez Unicode1"/>
                <a:ea typeface="Calibri"/>
                <a:cs typeface="Nyala"/>
              </a:rPr>
              <a:t>ከተለያዩ የስራ ክፍሎች ጋር በመነጋገር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መፍትሄ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ማፈላለግ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ስራ</a:t>
            </a:r>
            <a:r>
              <a:rPr lang="en-GB" sz="2000" dirty="0">
                <a:latin typeface="Power Geez Unicode1"/>
                <a:ea typeface="Calibri"/>
                <a:cs typeface="Nyala"/>
              </a:rPr>
              <a:t> </a:t>
            </a:r>
            <a:r>
              <a:rPr lang="en-GB" sz="2000" dirty="0" err="1">
                <a:latin typeface="Power Geez Unicode1"/>
                <a:ea typeface="Calibri"/>
                <a:cs typeface="Nyala"/>
              </a:rPr>
              <a:t>ተሰርተዋ</a:t>
            </a:r>
            <a:r>
              <a:rPr lang="am-ET" sz="2000" dirty="0">
                <a:latin typeface="Power Geez Unicode1"/>
                <a:ea typeface="Calibri"/>
                <a:cs typeface="Nyala"/>
              </a:rPr>
              <a:t>ል</a:t>
            </a:r>
            <a:r>
              <a:rPr lang="am-ET" sz="2000" dirty="0" smtClean="0">
                <a:latin typeface="Power Geez Unicode1"/>
                <a:ea typeface="Calibri"/>
                <a:cs typeface="Nyala"/>
              </a:rPr>
              <a:t>፡፡</a:t>
            </a:r>
            <a:endParaRPr lang="am-ET" sz="2000" dirty="0">
              <a:latin typeface="Power Geez Unicode1"/>
              <a:ea typeface="Calibri"/>
              <a:cs typeface="Nyal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7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የፌደራል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የፍትሕ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ኢንስቲትዩት</a:t>
            </a:r>
            <a: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br>
              <a:rPr lang="en-US" sz="2400" b="1" dirty="0">
                <a:solidFill>
                  <a:srgbClr val="CC00FF"/>
                </a:solidFill>
                <a:latin typeface="Power Geez Unicode1" panose="00000400000000000000" pitchFamily="2" charset="0"/>
              </a:rPr>
            </a:br>
            <a:r>
              <a:rPr lang="am-ET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የ</a:t>
            </a:r>
            <a:r>
              <a:rPr lang="en-US" sz="24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አያት</a:t>
            </a:r>
            <a:r>
              <a:rPr lang="en-US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ጨፌ</a:t>
            </a:r>
            <a:r>
              <a:rPr lang="en-US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ሕንጻ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/>
        </p:blipFill>
        <p:spPr bwMode="auto">
          <a:xfrm>
            <a:off x="228600" y="7620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8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የቀጣይ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ዋና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ዋና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የትኩረት</a:t>
            </a:r>
            <a:r>
              <a:rPr lang="en-US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3009D5"/>
                </a:solidFill>
                <a:latin typeface="Power Geez Unicode1" pitchFamily="2" charset="0"/>
              </a:rPr>
              <a:t>ነጥቦች</a:t>
            </a:r>
            <a:endParaRPr lang="en-US" b="1" dirty="0">
              <a:solidFill>
                <a:srgbClr val="3009D5"/>
              </a:solidFill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924800" cy="487375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የዓላማ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ፈጻሚዎችን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የሥራ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ክፍሎች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ሳቢ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እንዲሆንና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ልምድና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አቅም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ያላቸዉን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የሕግ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ባለሙያዎች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ማሙዋላት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ምቹ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የሥራ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ቢሮና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አካባቢ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መፍጠር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የለዉጥ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ፍኖተ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ካርታን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በማስጸደቅ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ተግባራዊ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ማድረግ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150000"/>
              </a:lnSpc>
              <a:buFont typeface="Wingdings" pitchFamily="2" charset="2"/>
              <a:buChar char=""/>
            </a:pP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የማስፈጸም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አቅም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ower Geez Unicode1" pitchFamily="2" charset="0"/>
              </a:rPr>
              <a:t>ማጎልበት</a:t>
            </a:r>
            <a:r>
              <a:rPr lang="en-US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  <a:endParaRPr lang="en-US" dirty="0">
              <a:solidFill>
                <a:schemeClr val="tx1"/>
              </a:solidFill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3648"/>
            <a:ext cx="8001000" cy="48737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latin typeface="Power Geez Unicode1" pitchFamily="2" charset="0"/>
            </a:endParaRPr>
          </a:p>
          <a:p>
            <a:endParaRPr lang="en-US" dirty="0">
              <a:latin typeface="Power Geez Unicode1" pitchFamily="2" charset="0"/>
            </a:endParaRPr>
          </a:p>
          <a:p>
            <a:endParaRPr lang="en-US" dirty="0" smtClean="0">
              <a:latin typeface="Power Geez Unicode1" pitchFamily="2" charset="0"/>
            </a:endParaRPr>
          </a:p>
          <a:p>
            <a:endParaRPr lang="en-US" dirty="0"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Power Geez Unicode1" pitchFamily="2" charset="0"/>
              </a:rPr>
              <a:t>የኢንስቲትዩቱ</a:t>
            </a:r>
            <a:r>
              <a:rPr lang="en-US" b="1" dirty="0" smtClean="0">
                <a:solidFill>
                  <a:schemeClr val="tx1"/>
                </a:solidFill>
                <a:latin typeface="Power Geez Unicode1" pitchFamily="2" charset="0"/>
              </a:rPr>
              <a:t> የ2017 </a:t>
            </a:r>
            <a:r>
              <a:rPr lang="en-US" b="1" dirty="0" err="1" smtClean="0">
                <a:solidFill>
                  <a:schemeClr val="tx1"/>
                </a:solidFill>
                <a:latin typeface="Power Geez Unicode1" pitchFamily="2" charset="0"/>
              </a:rPr>
              <a:t>በጀት</a:t>
            </a:r>
            <a:r>
              <a:rPr lang="en-US" b="1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Power Geez Unicode1" pitchFamily="2" charset="0"/>
              </a:rPr>
              <a:t>ዓመት</a:t>
            </a:r>
            <a:r>
              <a:rPr lang="en-US" b="1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Power Geez Unicode1" pitchFamily="2" charset="0"/>
              </a:rPr>
              <a:t>የተጠቃለለ</a:t>
            </a:r>
            <a:r>
              <a:rPr lang="en-US" b="1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Power Geez Unicode1" pitchFamily="2" charset="0"/>
              </a:rPr>
              <a:t>ዕቅድ</a:t>
            </a:r>
            <a:r>
              <a:rPr lang="en-US" b="1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2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1"/>
            <a:ext cx="8153400" cy="5940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የ2017 </a:t>
            </a:r>
            <a:r>
              <a:rPr lang="en-US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በጀት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ዓመት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ዝግጅት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ምዕራፍ</a:t>
            </a: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1. የ2017 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በጀት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ዓመት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ዕቅድ</a:t>
            </a:r>
            <a:r>
              <a:rPr lang="en-GB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ለማዘጋጀት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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እንደ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መነሻ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የተወሰዱት</a:t>
            </a:r>
            <a:r>
              <a:rPr lang="en-GB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፡-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የመንግስት</a:t>
            </a:r>
            <a:r>
              <a:rPr lang="en-GB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ፖሊሲዎችና</a:t>
            </a:r>
            <a:r>
              <a:rPr lang="en-GB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ስትራቴጅዎች</a:t>
            </a:r>
            <a:r>
              <a:rPr lang="en-US" dirty="0">
                <a:latin typeface="Power Geez Unicode1" panose="00000400000000000000" pitchFamily="2" charset="0"/>
              </a:rPr>
              <a:t>፣</a:t>
            </a:r>
            <a:endParaRPr lang="en-GB" dirty="0"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ወቅታዊ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የመንግሥት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የለውጥ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አቅጣጫዎች</a:t>
            </a:r>
            <a:r>
              <a:rPr lang="en-GB" dirty="0">
                <a:latin typeface="Power Geez Unicode1" panose="00000400000000000000" pitchFamily="2" charset="0"/>
              </a:rPr>
              <a:t>፣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endParaRPr lang="en-GB" dirty="0"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የኢንስቲትዩቱ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ዓላማዎች</a:t>
            </a:r>
            <a:r>
              <a:rPr lang="en-US" dirty="0">
                <a:latin typeface="Power Geez Unicode1" panose="00000400000000000000" pitchFamily="2" charset="0"/>
              </a:rPr>
              <a:t>፣ </a:t>
            </a:r>
            <a:r>
              <a:rPr lang="en-US" dirty="0" err="1">
                <a:latin typeface="Power Geez Unicode1" panose="00000400000000000000" pitchFamily="2" charset="0"/>
              </a:rPr>
              <a:t>ተግባርና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ሃላፊነት</a:t>
            </a:r>
            <a:r>
              <a:rPr lang="en-GB" dirty="0">
                <a:latin typeface="Power Geez Unicode1" panose="00000400000000000000" pitchFamily="2" charset="0"/>
              </a:rPr>
              <a:t>፣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የኢንስቲትዩቱ</a:t>
            </a:r>
            <a:r>
              <a:rPr lang="en-GB" dirty="0">
                <a:latin typeface="Power Geez Unicode1" panose="00000400000000000000" pitchFamily="2" charset="0"/>
              </a:rPr>
              <a:t> </a:t>
            </a:r>
            <a:r>
              <a:rPr lang="en-US" dirty="0">
                <a:latin typeface="Power Geez Unicode1" panose="00000400000000000000" pitchFamily="2" charset="0"/>
              </a:rPr>
              <a:t>የ</a:t>
            </a:r>
            <a:r>
              <a:rPr lang="en-GB" dirty="0" err="1">
                <a:latin typeface="Power Geez Unicode1" panose="00000400000000000000" pitchFamily="2" charset="0"/>
              </a:rPr>
              <a:t>አስር</a:t>
            </a:r>
            <a:r>
              <a:rPr lang="en-GB" dirty="0">
                <a:latin typeface="Power Geez Unicode1" panose="00000400000000000000" pitchFamily="2" charset="0"/>
              </a:rPr>
              <a:t> (</a:t>
            </a:r>
            <a:r>
              <a:rPr lang="en-US" dirty="0">
                <a:latin typeface="Power Geez Unicode1" panose="00000400000000000000" pitchFamily="2" charset="0"/>
              </a:rPr>
              <a:t>10</a:t>
            </a:r>
            <a:r>
              <a:rPr lang="en-GB" dirty="0">
                <a:latin typeface="Power Geez Unicode1" panose="00000400000000000000" pitchFamily="2" charset="0"/>
              </a:rPr>
              <a:t>)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ዓመት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ስትራቴጂያዊ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ዕቅድ</a:t>
            </a:r>
            <a:r>
              <a:rPr lang="en-US" dirty="0">
                <a:latin typeface="Power Geez Unicode1" panose="00000400000000000000" pitchFamily="2" charset="0"/>
              </a:rPr>
              <a:t> (2013-2022)</a:t>
            </a: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የኢንስቲትዩቱ</a:t>
            </a:r>
            <a:r>
              <a:rPr lang="en-GB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የሶስት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GB" dirty="0">
                <a:latin typeface="Power Geez Unicode1" panose="00000400000000000000" pitchFamily="2" charset="0"/>
              </a:rPr>
              <a:t>(</a:t>
            </a:r>
            <a:r>
              <a:rPr lang="en-US" dirty="0">
                <a:latin typeface="Power Geez Unicode1" panose="00000400000000000000" pitchFamily="2" charset="0"/>
              </a:rPr>
              <a:t>3</a:t>
            </a:r>
            <a:r>
              <a:rPr lang="en-GB" dirty="0">
                <a:latin typeface="Power Geez Unicode1" panose="00000400000000000000" pitchFamily="2" charset="0"/>
              </a:rPr>
              <a:t>)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ዓመት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ዕቅድ</a:t>
            </a:r>
            <a:r>
              <a:rPr lang="en-US" dirty="0">
                <a:latin typeface="Power Geez Unicode1" panose="00000400000000000000" pitchFamily="2" charset="0"/>
              </a:rPr>
              <a:t> (</a:t>
            </a:r>
            <a:r>
              <a:rPr lang="en-US" dirty="0" err="1">
                <a:latin typeface="Power Geez Unicode1" panose="00000400000000000000" pitchFamily="2" charset="0"/>
              </a:rPr>
              <a:t>መካከለኛ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ዕቅድ</a:t>
            </a:r>
            <a:r>
              <a:rPr lang="en-US" dirty="0">
                <a:latin typeface="Power Geez Unicode1" panose="00000400000000000000" pitchFamily="2" charset="0"/>
              </a:rPr>
              <a:t>)</a:t>
            </a:r>
            <a:endParaRPr lang="en-GB" dirty="0"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የፌደራል</a:t>
            </a:r>
            <a:r>
              <a:rPr lang="en-GB" dirty="0">
                <a:latin typeface="Power Geez Unicode1" panose="00000400000000000000" pitchFamily="2" charset="0"/>
              </a:rPr>
              <a:t> እ</a:t>
            </a:r>
            <a:r>
              <a:rPr lang="en-US" dirty="0">
                <a:latin typeface="Power Geez Unicode1" panose="00000400000000000000" pitchFamily="2" charset="0"/>
              </a:rPr>
              <a:t>ና </a:t>
            </a:r>
            <a:r>
              <a:rPr lang="en-US" dirty="0" err="1">
                <a:latin typeface="Power Geez Unicode1" panose="00000400000000000000" pitchFamily="2" charset="0"/>
              </a:rPr>
              <a:t>የክልል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ፍትሕ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አካላት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ፍላጎት</a:t>
            </a:r>
            <a:endParaRPr lang="en-GB" dirty="0"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 err="1">
                <a:latin typeface="Power Geez Unicode1" panose="00000400000000000000" pitchFamily="2" charset="0"/>
              </a:rPr>
              <a:t>የተገልጋዮች</a:t>
            </a:r>
            <a:r>
              <a:rPr lang="en-GB" dirty="0">
                <a:latin typeface="Power Geez Unicode1" panose="00000400000000000000" pitchFamily="2" charset="0"/>
              </a:rPr>
              <a:t> እ</a:t>
            </a:r>
            <a:r>
              <a:rPr lang="en-US" dirty="0">
                <a:latin typeface="Power Geez Unicode1" panose="00000400000000000000" pitchFamily="2" charset="0"/>
              </a:rPr>
              <a:t>ና </a:t>
            </a:r>
            <a:r>
              <a:rPr lang="en-US" dirty="0" err="1">
                <a:latin typeface="Power Geez Unicode1" panose="00000400000000000000" pitchFamily="2" charset="0"/>
              </a:rPr>
              <a:t>የባለድርሻ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አካላት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ፍላጎት</a:t>
            </a:r>
            <a:endParaRPr lang="en-GB" dirty="0"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Power Geez Unicode1" panose="00000400000000000000" pitchFamily="2" charset="0"/>
              </a:rPr>
              <a:t>የ2016 </a:t>
            </a:r>
            <a:r>
              <a:rPr lang="en-US" dirty="0" err="1">
                <a:latin typeface="Power Geez Unicode1" panose="00000400000000000000" pitchFamily="2" charset="0"/>
              </a:rPr>
              <a:t>በጀት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ዓመት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ዓመታዊ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ዕቅድ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አፈጻጸም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ግምገማ</a:t>
            </a:r>
            <a:r>
              <a:rPr lang="en-GB" dirty="0">
                <a:latin typeface="Power Geez Unicode1" panose="00000400000000000000" pitchFamily="2" charset="0"/>
              </a:rPr>
              <a:t> እ</a:t>
            </a:r>
            <a:r>
              <a:rPr lang="en-US" dirty="0">
                <a:latin typeface="Power Geez Unicode1" panose="00000400000000000000" pitchFamily="2" charset="0"/>
              </a:rPr>
              <a:t>ና </a:t>
            </a:r>
            <a:endParaRPr lang="en-GB" dirty="0">
              <a:latin typeface="Power Geez Unicode1" panose="00000400000000000000" pitchFamily="2" charset="0"/>
            </a:endParaRPr>
          </a:p>
          <a:p>
            <a:pPr lvl="1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Power Geez Unicode1" panose="00000400000000000000" pitchFamily="2" charset="0"/>
              </a:rPr>
              <a:t>ለ2017 </a:t>
            </a:r>
            <a:r>
              <a:rPr lang="en-US" dirty="0" err="1">
                <a:latin typeface="Power Geez Unicode1" panose="00000400000000000000" pitchFamily="2" charset="0"/>
              </a:rPr>
              <a:t>በጀት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ዓመት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የተመደበ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en-US" dirty="0" err="1">
                <a:latin typeface="Power Geez Unicode1" panose="00000400000000000000" pitchFamily="2" charset="0"/>
              </a:rPr>
              <a:t>በጀት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6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94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2.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ዕቅዱን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ለማስፈፀም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የተደረጉ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የግብዓት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ዝግጅቶች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b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60547517"/>
              </p:ext>
            </p:extLst>
          </p:nvPr>
        </p:nvGraphicFramePr>
        <p:xfrm>
          <a:off x="167616" y="914400"/>
          <a:ext cx="8442984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91360389"/>
              </p:ext>
            </p:extLst>
          </p:nvPr>
        </p:nvGraphicFramePr>
        <p:xfrm>
          <a:off x="304800" y="1600200"/>
          <a:ext cx="762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70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762000" y="800099"/>
            <a:ext cx="7315200" cy="422910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ለ) </a:t>
            </a:r>
            <a:r>
              <a:rPr lang="en-US" sz="2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የሰው</a:t>
            </a:r>
            <a:r>
              <a:rPr lang="en-US" sz="2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ኃይል</a:t>
            </a:r>
            <a:r>
              <a:rPr lang="en-US" sz="20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/>
            </a:r>
            <a:br>
              <a:rPr lang="en-US" sz="2000" b="1" dirty="0">
                <a:solidFill>
                  <a:srgbClr val="CC00FF"/>
                </a:solidFill>
                <a:latin typeface="Power Geez Unicode1" panose="00000400000000000000" pitchFamily="2" charset="0"/>
              </a:rPr>
            </a:b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የስራ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መደብ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ብዛት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anose="00000400000000000000" pitchFamily="2" charset="0"/>
                <a:ea typeface="Calibri" panose="020F0502020204030204"/>
                <a:cs typeface="Times New Roman" panose="02020603050405020304"/>
              </a:rPr>
              <a:t>……………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289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/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</a:br>
            <a:r>
              <a:rPr lang="am-E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በሥራ ላይ ያ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ሉ……………..</a:t>
            </a:r>
            <a:r>
              <a:rPr lang="am-E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…162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ወንድ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68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ሴት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 94)</a:t>
            </a:r>
            <a:r>
              <a:rPr lang="am-E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/>
            </a:r>
            <a:br>
              <a:rPr lang="am-E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</a:b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ክፍት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የስራ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መደብ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……………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..</a:t>
            </a:r>
            <a:r>
              <a:rPr lang="am-E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wer Geez Unicode1" pitchFamily="2" charset="0"/>
              </a:rPr>
              <a:t>127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Power Geez Unicode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848600" cy="594055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3.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ውጫዊና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ውስጣዊ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ዳሰሳ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ማድረግ</a:t>
            </a:r>
            <a:endParaRPr lang="en-US" sz="2000" b="1" dirty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ሀ/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ውስጣዊ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ዳሰሳ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በጥንካሬና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ድክመት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ላይ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ተደርጓል</a:t>
            </a:r>
            <a:endParaRPr lang="en-GB" sz="2000" b="1" dirty="0" smtClean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am-ET" sz="2000" dirty="0" smtClean="0">
                <a:latin typeface="Power Geez Unicode1" panose="00000400000000000000" pitchFamily="2" charset="0"/>
              </a:rPr>
              <a:t>የአመራር ብቃት</a:t>
            </a:r>
            <a:endParaRPr lang="en-US" sz="2000" dirty="0" smtClean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የሰው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ሃይል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latin typeface="Power Geez Unicode1" panose="00000400000000000000" pitchFamily="2" charset="0"/>
              </a:rPr>
              <a:t>አደረጃጀትና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አሰራር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latin typeface="Power Geez Unicode1" panose="00000400000000000000" pitchFamily="2" charset="0"/>
              </a:rPr>
              <a:t>መሠረተ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ልማትና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የስራ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አካባቢ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የሃብት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አጠቃቀም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latin typeface="Power Geez Unicode1" panose="00000400000000000000" pitchFamily="2" charset="0"/>
              </a:rPr>
              <a:t>ግንኙነት</a:t>
            </a:r>
            <a:endParaRPr lang="en-US" sz="2000" b="1" dirty="0" smtClean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ለ/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ውጫዊ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ዳሰሳ</a:t>
            </a:r>
            <a:r>
              <a:rPr lang="en-US" sz="2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በመልካም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አጋጣሚና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ስጋት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ላይ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ተደርጓል</a:t>
            </a:r>
            <a:endParaRPr lang="en-US" sz="2000" b="1" dirty="0" smtClean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Power Geez Unicode1" panose="00000400000000000000" pitchFamily="2" charset="0"/>
              </a:rPr>
              <a:t>ፖለቲካዊና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ሕጋዊ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ሁኔታዎች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Power Geez Unicode1" panose="00000400000000000000" pitchFamily="2" charset="0"/>
              </a:rPr>
              <a:t>ኢኮኖሚያዊ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ጉዳዮች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Power Geez Unicode1" panose="00000400000000000000" pitchFamily="2" charset="0"/>
              </a:rPr>
              <a:t>ማህበራዊ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82296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>
                <a:latin typeface="Power Geez Unicode1" panose="00000400000000000000" pitchFamily="2" charset="0"/>
              </a:rPr>
              <a:t>ቴክኖሎጂ</a:t>
            </a:r>
            <a:endParaRPr lang="en-US" sz="2000" dirty="0" smtClean="0">
              <a:latin typeface="Power Geez Unicode1" panose="000004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ሐ/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አስቻይና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ፈታኝ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ሁኔታዎች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am-ET" sz="2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ላይ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ዳሰሳ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ተደርጓል</a:t>
            </a:r>
            <a:endParaRPr lang="am-ET" sz="2000" b="1" dirty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 marL="0" indent="0">
              <a:buNone/>
            </a:pPr>
            <a:endParaRPr lang="en-US" b="1" dirty="0">
              <a:latin typeface="Power Geez Unicode1" panose="00000400000000000000" pitchFamily="2" charset="0"/>
            </a:endParaRPr>
          </a:p>
          <a:p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229600" y="5734050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8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36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28600" y="304801"/>
            <a:ext cx="8305800" cy="57912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4. </a:t>
            </a:r>
            <a:r>
              <a:rPr lang="en-US" sz="2000" b="1" dirty="0" err="1">
                <a:solidFill>
                  <a:srgbClr val="0711CF"/>
                </a:solidFill>
                <a:latin typeface="Power Geez Unicode1" panose="00000400000000000000" pitchFamily="2" charset="0"/>
              </a:rPr>
              <a:t>የኢንስቲትዩቱ</a:t>
            </a: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anose="00000400000000000000" pitchFamily="2" charset="0"/>
              </a:rPr>
              <a:t>ዋና</a:t>
            </a: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anose="00000400000000000000" pitchFamily="2" charset="0"/>
              </a:rPr>
              <a:t>ዋና</a:t>
            </a: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anose="00000400000000000000" pitchFamily="2" charset="0"/>
              </a:rPr>
              <a:t>የትኩረት</a:t>
            </a: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anose="00000400000000000000" pitchFamily="2" charset="0"/>
              </a:rPr>
              <a:t>አቅጣጫዎች</a:t>
            </a: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(STRATEGIC PILLARS)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የፍትህና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ጉዳዮች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ጥናትና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ምርምር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፣ </a:t>
            </a:r>
            <a:endParaRPr lang="en-GB" sz="2000" dirty="0">
              <a:solidFill>
                <a:schemeClr val="tx1"/>
              </a:solidFill>
              <a:latin typeface="Power Geez Unicode1" panose="000004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የዳኝነትና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የፍትህ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አካላት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ባለሙያዎች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አቅም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ግንባታና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የአሠልጣኞች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ብቃት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ምዘና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፣</a:t>
            </a:r>
            <a:endParaRPr lang="en-GB" sz="2000" dirty="0">
              <a:solidFill>
                <a:schemeClr val="tx1"/>
              </a:solidFill>
              <a:latin typeface="Power Geez Unicode1" panose="000004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የፍትህ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ሥርአት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ትምህርት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ማሻሻያ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ፕሮግራሞች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ውጤታማነት</a:t>
            </a:r>
            <a:endParaRPr lang="en-GB" sz="2000" dirty="0">
              <a:solidFill>
                <a:schemeClr val="tx1"/>
              </a:solidFill>
              <a:latin typeface="Power Geez Unicode1" panose="000004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የፍትህና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የሕግ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መረጃ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ማዕከልነትና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የመረጃ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ተደራሽነት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endParaRPr lang="en-GB" sz="2000" dirty="0">
              <a:solidFill>
                <a:schemeClr val="tx1"/>
              </a:solidFill>
              <a:latin typeface="Power Geez Unicode1" panose="00000400000000000000" pitchFamily="2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በስራ</a:t>
            </a:r>
            <a:r>
              <a:rPr lang="en-US" sz="2000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አመራር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/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አስተዳደር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/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ጉዳዮች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የመፈፀም</a:t>
            </a:r>
            <a:r>
              <a:rPr lang="en-US" sz="2000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ቅም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229600" y="5734050"/>
            <a:ext cx="609600" cy="521208"/>
          </a:xfrm>
        </p:spPr>
        <p:txBody>
          <a:bodyPr/>
          <a:lstStyle/>
          <a:p>
            <a:fld id="{AE2954B1-FA68-4252-91F0-83DF1C87A1E3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85940"/>
              </p:ext>
            </p:extLst>
          </p:nvPr>
        </p:nvGraphicFramePr>
        <p:xfrm>
          <a:off x="152400" y="381000"/>
          <a:ext cx="8305800" cy="552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/>
              </a:tblGrid>
              <a:tr h="4222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Power Geez Unicode1" pitchFamily="2" charset="0"/>
                        </a:rPr>
                        <a:t>           </a:t>
                      </a:r>
                      <a:r>
                        <a:rPr lang="en-GB" sz="2000" b="1" dirty="0" err="1" smtClean="0">
                          <a:solidFill>
                            <a:srgbClr val="0711CF"/>
                          </a:solidFill>
                          <a:latin typeface="Visual Geez Unicode" pitchFamily="2" charset="0"/>
                          <a:ea typeface="Calibri" pitchFamily="34" charset="0"/>
                          <a:cs typeface="Times New Roman" pitchFamily="18" charset="0"/>
                        </a:rPr>
                        <a:t>የኢንስቲትዩቱ</a:t>
                      </a:r>
                      <a:r>
                        <a:rPr lang="en-GB" sz="2000" b="1" dirty="0" smtClean="0">
                          <a:solidFill>
                            <a:srgbClr val="0711CF"/>
                          </a:solidFill>
                          <a:latin typeface="Visual Geez Unicode" pitchFamily="2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711CF"/>
                          </a:solidFill>
                          <a:effectLst/>
                          <a:latin typeface="Power Geez Unicode1" pitchFamily="2" charset="0"/>
                        </a:rPr>
                        <a:t>ስትራቴጂያዊ</a:t>
                      </a:r>
                      <a:r>
                        <a:rPr lang="en-US" sz="2000" b="1" dirty="0" smtClean="0">
                          <a:solidFill>
                            <a:srgbClr val="0711CF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711CF"/>
                          </a:solidFill>
                          <a:effectLst/>
                          <a:latin typeface="Power Geez Unicode1" pitchFamily="2" charset="0"/>
                        </a:rPr>
                        <a:t>ግቦች</a:t>
                      </a:r>
                      <a:r>
                        <a:rPr lang="en-GB" sz="2000" b="1" dirty="0">
                          <a:solidFill>
                            <a:srgbClr val="0711CF"/>
                          </a:solidFill>
                          <a:effectLst/>
                          <a:latin typeface="Power Geez Unicode1" pitchFamily="2" charset="0"/>
                        </a:rPr>
                        <a:t>      </a:t>
                      </a:r>
                      <a:endParaRPr lang="en-US" sz="2000" b="1" dirty="0">
                        <a:solidFill>
                          <a:srgbClr val="0711CF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4127" marR="64127" marT="0" marB="0">
                    <a:solidFill>
                      <a:schemeClr val="accent2"/>
                    </a:solidFill>
                  </a:tcPr>
                </a:tc>
              </a:tr>
              <a:tr h="506415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የተገልጋይ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እርካታን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ማሳደግ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የባለድርሻ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አካላት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ተሳትፎን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ማጎልበት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Times New Roman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3)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የሀብት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አጠቃቀም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ውጤታማነትን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4)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የፋይናንስ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ገቢ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ማሳደግ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Times New Roman"/>
                        <a:cs typeface="Nyal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5)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የፍትህና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የህግ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ጉዳዮች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ጥናትና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ምርምር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ዉጤታማነትን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ማጎልበት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6)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የዳኝነትና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የፍትህ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አካላት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ባለሙያዎች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አቅም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ግንባታ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am-ET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ዉጤታማነትን ማሻሻል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am-ET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 ባለሙያዎች ምዘናና ብቃት ማረጋገጥ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</a:t>
                      </a:r>
                      <a:r>
                        <a:rPr lang="am-ET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7)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የፍትህ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ሥርአት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እና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ትምህርት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ማሻሻያ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ፕሮግራሞች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ዉጤታማነትን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8)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የፍትህና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የሕግ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መረጃ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ማዕከል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ተደራሽነትን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ማሳደግ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Times New Roman"/>
                        <a:cs typeface="Nyala"/>
                      </a:endParaRPr>
                    </a:p>
                  </a:txBody>
                  <a:tcPr marL="64127" marR="6412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42778"/>
              </p:ext>
            </p:extLst>
          </p:nvPr>
        </p:nvGraphicFramePr>
        <p:xfrm>
          <a:off x="152400" y="972336"/>
          <a:ext cx="8305800" cy="464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/>
              </a:tblGrid>
              <a:tr h="305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Power Geez Unicode1" pitchFamily="2" charset="0"/>
                        </a:rPr>
                        <a:t>           </a:t>
                      </a:r>
                      <a:r>
                        <a:rPr lang="en-GB" sz="2000" b="1" dirty="0" err="1" smtClean="0">
                          <a:solidFill>
                            <a:srgbClr val="0711CF"/>
                          </a:solidFill>
                          <a:latin typeface="Visual Geez Unicode" pitchFamily="2" charset="0"/>
                          <a:ea typeface="Calibri" pitchFamily="34" charset="0"/>
                          <a:cs typeface="Times New Roman" pitchFamily="18" charset="0"/>
                        </a:rPr>
                        <a:t>የቀጠለ</a:t>
                      </a:r>
                      <a:r>
                        <a:rPr lang="en-GB" sz="2000" b="1" dirty="0" smtClean="0">
                          <a:solidFill>
                            <a:srgbClr val="0711CF"/>
                          </a:solidFill>
                          <a:latin typeface="Visual Geez Unicode" pitchFamily="2" charset="0"/>
                          <a:ea typeface="Calibri" pitchFamily="34" charset="0"/>
                          <a:cs typeface="Times New Roman" pitchFamily="18" charset="0"/>
                        </a:rPr>
                        <a:t>…</a:t>
                      </a:r>
                      <a:r>
                        <a:rPr lang="en-GB" sz="2000" b="1" dirty="0" smtClean="0">
                          <a:solidFill>
                            <a:srgbClr val="0711CF"/>
                          </a:solidFill>
                          <a:effectLst/>
                          <a:latin typeface="Power Geez Unicode1" pitchFamily="2" charset="0"/>
                        </a:rPr>
                        <a:t>      </a:t>
                      </a:r>
                      <a:endParaRPr lang="en-US" sz="2000" b="1" dirty="0">
                        <a:solidFill>
                          <a:srgbClr val="0711CF"/>
                        </a:solidFill>
                        <a:effectLst/>
                        <a:latin typeface="Power Geez Unicode1" pitchFamily="2" charset="0"/>
                        <a:ea typeface="Calibri"/>
                        <a:cs typeface="Times New Roman"/>
                      </a:endParaRPr>
                    </a:p>
                  </a:txBody>
                  <a:tcPr marL="64127" marR="64127" marT="0" marB="0">
                    <a:solidFill>
                      <a:schemeClr val="accent2"/>
                    </a:solidFill>
                  </a:tcPr>
                </a:tc>
              </a:tr>
              <a:tr h="418983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9)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የኃብት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አቅርቦትና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አስተዳደርን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10)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ኮሙኒኬሽንና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አጋርነትን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ማሳደግ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11)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የባለብዙ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ዘርፍ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ሥራዎች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ትግበራን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12)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የክትትልና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ድጋፍ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አሠራርን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Times New Roman"/>
                        <a:cs typeface="Nyala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13)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የለውጥ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ሰራዎች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ግንባታን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ማጎልበት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14)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የመፈፀም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አቅምን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ማጎልበት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15)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የኢንፎርሜሽን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ቴክኖሎጂ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አጠቃቀምን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ማሳደግ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</a:endParaRPr>
                    </a:p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16)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ስራ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አካባቢን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ምቹነት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 </a:t>
                      </a:r>
                      <a:r>
                        <a:rPr lang="en-GB" sz="2000" b="0" dirty="0" err="1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ማሻሻል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Power Geez Unicode1" pitchFamily="2" charset="0"/>
                        </a:rPr>
                        <a:t>፣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ower Geez Unicode1" pitchFamily="2" charset="0"/>
                        <a:ea typeface="Times New Roman"/>
                        <a:cs typeface="Nyala"/>
                      </a:endParaRPr>
                    </a:p>
                  </a:txBody>
                  <a:tcPr marL="64127" marR="6412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5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848600" cy="57881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ግብ</a:t>
            </a:r>
            <a:r>
              <a:rPr lang="en-US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1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. </a:t>
            </a:r>
            <a:r>
              <a:rPr lang="am-ET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የተገልጋይ እርካታን </a:t>
            </a:r>
            <a:r>
              <a:rPr lang="am-ET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ማሳደግ</a:t>
            </a:r>
            <a:r>
              <a:rPr lang="en-GB" b="1" dirty="0">
                <a:solidFill>
                  <a:srgbClr val="CC00FF"/>
                </a:solidFill>
                <a:latin typeface="Power Geez Unicode1" pitchFamily="2" charset="0"/>
              </a:rPr>
              <a:t> በ</a:t>
            </a:r>
            <a:r>
              <a:rPr lang="en-GB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en-GB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Power Geez Unicode1" pitchFamily="2" charset="0"/>
              </a:rPr>
              <a:t>  </a:t>
            </a:r>
            <a:r>
              <a:rPr lang="en-US" b="1" dirty="0" err="1">
                <a:latin typeface="Power Geez Unicode1" pitchFamily="2" charset="0"/>
              </a:rPr>
              <a:t>ዋና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ዋና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ተግባራት</a:t>
            </a:r>
            <a:r>
              <a:rPr lang="am-ET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itchFamily="2" charset="0"/>
              </a:rPr>
              <a:t>የደንበኞች</a:t>
            </a:r>
            <a:r>
              <a:rPr lang="en-US" dirty="0">
                <a:latin typeface="Power Geez Unicode1" pitchFamily="2" charset="0"/>
              </a:rPr>
              <a:t> /</a:t>
            </a:r>
            <a:r>
              <a:rPr lang="am-ET" dirty="0">
                <a:latin typeface="Power Geez Unicode1" pitchFamily="2" charset="0"/>
              </a:rPr>
              <a:t>የተገልጋይ</a:t>
            </a:r>
            <a:r>
              <a:rPr lang="en-US" dirty="0">
                <a:latin typeface="Power Geez Unicode1" pitchFamily="2" charset="0"/>
              </a:rPr>
              <a:t>/</a:t>
            </a:r>
            <a:r>
              <a:rPr lang="am-ET" dirty="0">
                <a:latin typeface="Power Geez Unicode1" pitchFamily="2" charset="0"/>
              </a:rPr>
              <a:t> እንግልት መቀነስ፣</a:t>
            </a:r>
          </a:p>
          <a:p>
            <a:pPr>
              <a:buFont typeface="Wingdings" pitchFamily="2" charset="2"/>
              <a:buChar char="q"/>
            </a:pPr>
            <a:r>
              <a:rPr lang="am-ET" dirty="0" smtClean="0">
                <a:latin typeface="Power Geez Unicode1" pitchFamily="2" charset="0"/>
              </a:rPr>
              <a:t>የ</a:t>
            </a:r>
            <a:r>
              <a:rPr lang="en-US" dirty="0" err="1">
                <a:latin typeface="Power Geez Unicode1" pitchFamily="2" charset="0"/>
              </a:rPr>
              <a:t>ም</a:t>
            </a:r>
            <a:r>
              <a:rPr lang="en-US" dirty="0" err="1" smtClean="0">
                <a:latin typeface="Power Geez Unicode1" pitchFamily="2" charset="0"/>
              </a:rPr>
              <a:t>ንሰጣቸው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አገልግሎ</a:t>
            </a:r>
            <a:r>
              <a:rPr lang="en-US" dirty="0" err="1" smtClean="0">
                <a:latin typeface="Power Geez Unicode1" pitchFamily="2" charset="0"/>
              </a:rPr>
              <a:t>ቶች</a:t>
            </a:r>
            <a:r>
              <a:rPr lang="am-ET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የተገልጋይን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am-ET" dirty="0">
                <a:latin typeface="Power Geez Unicode1" pitchFamily="2" charset="0"/>
              </a:rPr>
              <a:t>ፍላጎት ያሟሉ እንዲሆኑ </a:t>
            </a:r>
            <a:r>
              <a:rPr lang="am-ET" dirty="0" smtClean="0">
                <a:latin typeface="Power Geez Unicode1" pitchFamily="2" charset="0"/>
              </a:rPr>
              <a:t>ማድረግ</a:t>
            </a:r>
            <a:r>
              <a:rPr lang="en-US" dirty="0" smtClean="0">
                <a:latin typeface="Power Geez Unicode1" pitchFamily="2" charset="0"/>
              </a:rPr>
              <a:t>፣</a:t>
            </a:r>
            <a:r>
              <a:rPr lang="am-ET" dirty="0" smtClean="0">
                <a:latin typeface="Power Geez Unicode1" pitchFamily="2" charset="0"/>
              </a:rPr>
              <a:t> </a:t>
            </a:r>
            <a:endParaRPr lang="am-ET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itchFamily="2" charset="0"/>
              </a:rPr>
              <a:t>የአገልግሎት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am-ET" dirty="0">
                <a:latin typeface="Power Geez Unicode1" pitchFamily="2" charset="0"/>
              </a:rPr>
              <a:t>ተደራሽነትን </a:t>
            </a:r>
            <a:r>
              <a:rPr lang="am-ET" dirty="0" smtClean="0">
                <a:latin typeface="Power Geez Unicode1" pitchFamily="2" charset="0"/>
              </a:rPr>
              <a:t>ማሳደግ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am-ET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itchFamily="2" charset="0"/>
              </a:rPr>
              <a:t>የመረጃ ዝግጅትና ምላሽ አሰጣጥን ማሻሻል፣</a:t>
            </a:r>
            <a:endParaRPr lang="en-US" dirty="0">
              <a:latin typeface="Power Geez Unicode1" pitchFamily="2" charset="0"/>
            </a:endParaRPr>
          </a:p>
          <a:p>
            <a:pPr marL="0" indent="0">
              <a:buNone/>
            </a:pPr>
            <a:r>
              <a:rPr lang="am-ET" dirty="0">
                <a:latin typeface="Power Geez Unicode1" pitchFamily="2" charset="0"/>
              </a:rPr>
              <a:t> </a:t>
            </a:r>
            <a:endParaRPr lang="en-US" dirty="0">
              <a:latin typeface="Power Geez Unicode1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ግብ</a:t>
            </a:r>
            <a:r>
              <a:rPr lang="en-US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am-ET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2</a:t>
            </a:r>
            <a:r>
              <a:rPr lang="am-ET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.   የባለድርሻ አካላት ተሳትፎን </a:t>
            </a:r>
            <a:r>
              <a:rPr lang="am-ET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ማጎልበት</a:t>
            </a:r>
            <a:r>
              <a:rPr lang="en-GB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GB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በቁጥር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Power Geez Unicode1" pitchFamily="2" charset="0"/>
              </a:rPr>
              <a:t>  </a:t>
            </a:r>
            <a:r>
              <a:rPr lang="en-US" b="1" dirty="0" err="1">
                <a:latin typeface="Power Geez Unicode1" pitchFamily="2" charset="0"/>
              </a:rPr>
              <a:t>ዋና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ዋና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b="1" dirty="0" err="1">
                <a:latin typeface="Power Geez Unicode1" pitchFamily="2" charset="0"/>
              </a:rPr>
              <a:t>ተግባራት</a:t>
            </a:r>
            <a:r>
              <a:rPr lang="am-ET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የጥናትና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ምርምር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ሥራዎች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የባለድርሻ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አካላትን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ፍላጎትና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ሃሳብ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እንዲያካትቱ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ማድረግ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የሚዘጋጁ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ዕቅዶችና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ሪፖርቶች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</a:t>
            </a:r>
            <a:r>
              <a:rPr lang="en-US" dirty="0" err="1" smtClean="0">
                <a:latin typeface="Power Geez Unicode1" pitchFamily="2" charset="0"/>
              </a:rPr>
              <a:t>ባለድርሻ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ተደራሽ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ማድረግ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ግንኙነት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የተሳትፎ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ስርአትን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ማጠናከር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የፍትህ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አካላት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የምክክርና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የጋራ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መድረክ</a:t>
            </a:r>
            <a:r>
              <a:rPr lang="en-US" dirty="0">
                <a:latin typeface="Power Geez Unicode1" pitchFamily="2" charset="0"/>
              </a:rPr>
              <a:t> (</a:t>
            </a:r>
            <a:r>
              <a:rPr lang="en-US" dirty="0" err="1">
                <a:latin typeface="Power Geez Unicode1" pitchFamily="2" charset="0"/>
              </a:rPr>
              <a:t>ጉባኤ</a:t>
            </a:r>
            <a:r>
              <a:rPr lang="en-US" dirty="0">
                <a:latin typeface="Power Geez Unicode1" pitchFamily="2" charset="0"/>
              </a:rPr>
              <a:t>) </a:t>
            </a:r>
            <a:r>
              <a:rPr lang="en-US" dirty="0" err="1" smtClean="0">
                <a:latin typeface="Power Geez Unicode1" pitchFamily="2" charset="0"/>
              </a:rPr>
              <a:t>ማዘጋጀት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የመረጃ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ማዕከል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የባለድርሻ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አካላት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ተሳትፎን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ማጎልበት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የሴቶች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ተሳትፎን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ማጎልበት</a:t>
            </a:r>
            <a:r>
              <a:rPr lang="en-US" b="1" dirty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6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096000" cy="6016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የሪፖርቱ</a:t>
            </a:r>
            <a:r>
              <a:rPr lang="en-US" sz="28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ይዘት</a:t>
            </a:r>
            <a:endParaRPr lang="en-US" sz="2800" b="1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7699185"/>
              </p:ext>
            </p:extLst>
          </p:nvPr>
        </p:nvGraphicFramePr>
        <p:xfrm>
          <a:off x="152400" y="9906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98348"/>
            <a:ext cx="8001000" cy="60548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ግብ</a:t>
            </a:r>
            <a:r>
              <a:rPr lang="en-US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3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. </a:t>
            </a:r>
            <a:r>
              <a:rPr lang="am-ET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የሀብት አጠቃቀም ውጤታማነትን </a:t>
            </a:r>
            <a:r>
              <a:rPr lang="am-ET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ማሻሻል</a:t>
            </a:r>
            <a:r>
              <a:rPr lang="en-GB" b="1" dirty="0">
                <a:solidFill>
                  <a:srgbClr val="CC00FF"/>
                </a:solidFill>
                <a:latin typeface="Power Geez Unicode1" pitchFamily="2" charset="0"/>
              </a:rPr>
              <a:t> በ</a:t>
            </a:r>
            <a:r>
              <a:rPr lang="en-GB" b="1" dirty="0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 (</a:t>
            </a:r>
            <a:r>
              <a:rPr lang="en-GB" b="1" dirty="0" err="1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በቁጥር</a:t>
            </a:r>
            <a:r>
              <a:rPr lang="en-GB" b="1" dirty="0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)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Power Geez Unicode1" panose="00000400000000000000" pitchFamily="2" charset="0"/>
              </a:rPr>
              <a:t> 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ተግባራት</a:t>
            </a:r>
            <a:endParaRPr lang="en-US" b="1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ለተቋሙ </a:t>
            </a:r>
            <a:r>
              <a:rPr lang="am-ET" dirty="0" smtClean="0">
                <a:latin typeface="Power Geez Unicode1" panose="00000400000000000000" pitchFamily="2" charset="0"/>
              </a:rPr>
              <a:t>የተመደበ </a:t>
            </a:r>
            <a:r>
              <a:rPr lang="am-ET" dirty="0">
                <a:latin typeface="Power Geez Unicode1" panose="00000400000000000000" pitchFamily="2" charset="0"/>
              </a:rPr>
              <a:t>በጀት ውጤታማነት ማሳደግ፣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 smtClean="0">
                <a:latin typeface="Power Geez Unicode1" panose="00000400000000000000" pitchFamily="2" charset="0"/>
              </a:rPr>
              <a:t>የተመደ </a:t>
            </a:r>
            <a:r>
              <a:rPr lang="am-ET" dirty="0">
                <a:latin typeface="Power Geez Unicode1" panose="00000400000000000000" pitchFamily="2" charset="0"/>
              </a:rPr>
              <a:t>በጀት </a:t>
            </a:r>
            <a:r>
              <a:rPr lang="en-US" dirty="0" err="1" smtClean="0">
                <a:latin typeface="Power Geez Unicode1" panose="00000400000000000000" pitchFamily="2" charset="0"/>
              </a:rPr>
              <a:t>ለታለመለት</a:t>
            </a:r>
            <a:r>
              <a:rPr lang="en-US" dirty="0" smtClean="0">
                <a:latin typeface="Power Geez Unicode1" panose="00000400000000000000" pitchFamily="2" charset="0"/>
              </a:rPr>
              <a:t> </a:t>
            </a:r>
            <a:r>
              <a:rPr lang="en-US" dirty="0" err="1" smtClean="0">
                <a:latin typeface="Power Geez Unicode1" panose="00000400000000000000" pitchFamily="2" charset="0"/>
              </a:rPr>
              <a:t>ዓላማ</a:t>
            </a:r>
            <a:r>
              <a:rPr lang="en-US" dirty="0" smtClean="0">
                <a:latin typeface="Power Geez Unicode1" panose="00000400000000000000" pitchFamily="2" charset="0"/>
              </a:rPr>
              <a:t> </a:t>
            </a:r>
            <a:r>
              <a:rPr lang="am-ET" dirty="0" smtClean="0">
                <a:latin typeface="Power Geez Unicode1" panose="00000400000000000000" pitchFamily="2" charset="0"/>
              </a:rPr>
              <a:t>ስራ </a:t>
            </a:r>
            <a:r>
              <a:rPr lang="am-ET" dirty="0">
                <a:latin typeface="Power Geez Unicode1" panose="00000400000000000000" pitchFamily="2" charset="0"/>
              </a:rPr>
              <a:t>ላይ እንዲውል ክትትል </a:t>
            </a:r>
            <a:r>
              <a:rPr lang="am-ET" dirty="0" smtClean="0">
                <a:latin typeface="Power Geez Unicode1" panose="00000400000000000000" pitchFamily="2" charset="0"/>
              </a:rPr>
              <a:t>ማድረግ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Power Geez Unicode1" panose="00000400000000000000" pitchFamily="2" charset="0"/>
              </a:rPr>
              <a:t>በ</a:t>
            </a:r>
            <a:r>
              <a:rPr lang="am-ET" dirty="0" smtClean="0">
                <a:latin typeface="Power Geez Unicode1" panose="00000400000000000000" pitchFamily="2" charset="0"/>
              </a:rPr>
              <a:t>ተቀናጀ </a:t>
            </a:r>
            <a:r>
              <a:rPr lang="am-ET" dirty="0">
                <a:latin typeface="Power Geez Unicode1" panose="00000400000000000000" pitchFamily="2" charset="0"/>
              </a:rPr>
              <a:t>መልኩ ሙስናና ብልሹ አሰራርን </a:t>
            </a:r>
            <a:r>
              <a:rPr lang="am-ET" dirty="0" smtClean="0">
                <a:latin typeface="Power Geez Unicode1" panose="00000400000000000000" pitchFamily="2" charset="0"/>
              </a:rPr>
              <a:t>መከላከል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r>
              <a:rPr lang="am-ET" dirty="0" smtClean="0">
                <a:latin typeface="Power Geez Unicode1" panose="00000400000000000000" pitchFamily="2" charset="0"/>
              </a:rPr>
              <a:t> 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 smtClean="0">
                <a:latin typeface="Power Geez Unicode1" panose="00000400000000000000" pitchFamily="2" charset="0"/>
              </a:rPr>
              <a:t>ግልጽነትና </a:t>
            </a:r>
            <a:r>
              <a:rPr lang="am-ET" dirty="0">
                <a:latin typeface="Power Geez Unicode1" panose="00000400000000000000" pitchFamily="2" charset="0"/>
              </a:rPr>
              <a:t>ተጠያቂነት እንዲጎለብት </a:t>
            </a:r>
            <a:r>
              <a:rPr lang="am-ET" dirty="0" smtClean="0">
                <a:latin typeface="Power Geez Unicode1" panose="00000400000000000000" pitchFamily="2" charset="0"/>
              </a:rPr>
              <a:t>ማድረግ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የሙስና ስጋት ተጋላጭነትን </a:t>
            </a:r>
            <a:r>
              <a:rPr lang="am-ET" dirty="0" smtClean="0">
                <a:latin typeface="Power Geez Unicode1" panose="00000400000000000000" pitchFamily="2" charset="0"/>
              </a:rPr>
              <a:t>መቀነስ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የሙስና መረጃ አስተዳደር ውጤታማነት </a:t>
            </a:r>
            <a:r>
              <a:rPr lang="am-ET" dirty="0" smtClean="0">
                <a:latin typeface="Power Geez Unicode1" panose="00000400000000000000" pitchFamily="2" charset="0"/>
              </a:rPr>
              <a:t>ማረጋገጥ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r>
              <a:rPr lang="am-ET" dirty="0" smtClean="0">
                <a:latin typeface="Power Geez Unicode1" panose="00000400000000000000" pitchFamily="2" charset="0"/>
              </a:rPr>
              <a:t> 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Power Geez Unicode1" panose="00000400000000000000" pitchFamily="2" charset="0"/>
              </a:rPr>
              <a:t>የ</a:t>
            </a:r>
            <a:r>
              <a:rPr lang="am-ET" dirty="0" smtClean="0">
                <a:latin typeface="Power Geez Unicode1" panose="00000400000000000000" pitchFamily="2" charset="0"/>
              </a:rPr>
              <a:t>በጀት </a:t>
            </a:r>
            <a:r>
              <a:rPr lang="am-ET" dirty="0">
                <a:latin typeface="Power Geez Unicode1" panose="00000400000000000000" pitchFamily="2" charset="0"/>
              </a:rPr>
              <a:t>አጠቃቀም እና የንብረት አያያዝን </a:t>
            </a:r>
            <a:r>
              <a:rPr lang="am-ET" dirty="0" smtClean="0">
                <a:latin typeface="Power Geez Unicode1" panose="00000400000000000000" pitchFamily="2" charset="0"/>
              </a:rPr>
              <a:t>ማዘመን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የውስጥ ቁጥጥር ስርዓትን </a:t>
            </a:r>
            <a:r>
              <a:rPr lang="am-ET" dirty="0" smtClean="0">
                <a:latin typeface="Power Geez Unicode1" panose="00000400000000000000" pitchFamily="2" charset="0"/>
              </a:rPr>
              <a:t>ማሳደግ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GB" dirty="0" smtClean="0">
              <a:latin typeface="Power Geez Unicode1" panose="00000400000000000000" pitchFamily="2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 algn="ctr">
              <a:buNone/>
            </a:pPr>
            <a:r>
              <a:rPr lang="en-US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ግብ</a:t>
            </a:r>
            <a:r>
              <a:rPr lang="en-US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4</a:t>
            </a:r>
            <a:r>
              <a:rPr lang="en-US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. </a:t>
            </a:r>
            <a:r>
              <a:rPr lang="am-ET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የፋይናንስ</a:t>
            </a:r>
            <a:r>
              <a:rPr lang="en-GB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am-ET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ገቢ ማሳደግ</a:t>
            </a:r>
            <a:r>
              <a:rPr lang="en-GB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በ</a:t>
            </a:r>
            <a:r>
              <a:rPr lang="en-GB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 (</a:t>
            </a:r>
            <a:r>
              <a:rPr lang="en-GB" b="1" dirty="0" err="1">
                <a:solidFill>
                  <a:srgbClr val="CC00FF"/>
                </a:solidFill>
                <a:latin typeface="Power Geez Unicode1" pitchFamily="2" charset="0"/>
                <a:sym typeface="Symbol"/>
              </a:rPr>
              <a:t>በቁጥር</a:t>
            </a:r>
            <a:r>
              <a:rPr lang="en-GB" b="1" dirty="0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)</a:t>
            </a:r>
            <a:endParaRPr lang="en-US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Power Geez Unicode1" panose="00000400000000000000" pitchFamily="2" charset="0"/>
              </a:rPr>
              <a:t> 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ተግባራት</a:t>
            </a:r>
            <a:endParaRPr lang="en-US" b="1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1,500,000 ብር ከልዩ ሥልጠና እና ከፈተና አገልግሎት ገቢ </a:t>
            </a:r>
            <a:r>
              <a:rPr lang="en-US" dirty="0" err="1" smtClean="0">
                <a:latin typeface="Power Geez Unicode1" panose="00000400000000000000" pitchFamily="2" charset="0"/>
              </a:rPr>
              <a:t>ማሰባ</a:t>
            </a:r>
            <a:r>
              <a:rPr lang="am-ET" dirty="0" smtClean="0">
                <a:latin typeface="Power Geez Unicode1" panose="00000400000000000000" pitchFamily="2" charset="0"/>
              </a:rPr>
              <a:t>ሰብ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ከበጎ አድራጊ ድርጅቶች እና ከአጋር አካላት </a:t>
            </a:r>
            <a:r>
              <a:rPr lang="en-US" dirty="0" err="1" smtClean="0">
                <a:latin typeface="Power Geez Unicode1" panose="00000400000000000000" pitchFamily="2" charset="0"/>
              </a:rPr>
              <a:t>የድጋፍና</a:t>
            </a:r>
            <a:r>
              <a:rPr lang="en-US" dirty="0" smtClean="0">
                <a:latin typeface="Power Geez Unicode1" panose="00000400000000000000" pitchFamily="2" charset="0"/>
              </a:rPr>
              <a:t> </a:t>
            </a:r>
            <a:r>
              <a:rPr lang="am-ET" dirty="0" smtClean="0">
                <a:latin typeface="Power Geez Unicode1" panose="00000400000000000000" pitchFamily="2" charset="0"/>
              </a:rPr>
              <a:t>ሃብት ማፈላለግ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en-US" dirty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anose="00000400000000000000" pitchFamily="2" charset="0"/>
              </a:rPr>
              <a:t>የውስጥ ገቢ </a:t>
            </a:r>
            <a:r>
              <a:rPr lang="en-US" dirty="0" err="1">
                <a:latin typeface="Power Geez Unicode1" panose="00000400000000000000" pitchFamily="2" charset="0"/>
              </a:rPr>
              <a:t>አጠቃቀምና</a:t>
            </a:r>
            <a:r>
              <a:rPr lang="en-US" dirty="0">
                <a:latin typeface="Power Geez Unicode1" panose="00000400000000000000" pitchFamily="2" charset="0"/>
              </a:rPr>
              <a:t> </a:t>
            </a:r>
            <a:r>
              <a:rPr lang="am-ET" dirty="0">
                <a:latin typeface="Power Geez Unicode1" panose="00000400000000000000" pitchFamily="2" charset="0"/>
              </a:rPr>
              <a:t>ዉጤታማነት </a:t>
            </a:r>
            <a:r>
              <a:rPr lang="am-ET" dirty="0" smtClean="0">
                <a:latin typeface="Power Geez Unicode1" panose="00000400000000000000" pitchFamily="2" charset="0"/>
              </a:rPr>
              <a:t>ማሳደግ</a:t>
            </a:r>
            <a:r>
              <a:rPr lang="en-US" dirty="0" smtClean="0">
                <a:latin typeface="Power Geez Unicode1" panose="00000400000000000000" pitchFamily="2" charset="0"/>
              </a:rPr>
              <a:t>፣</a:t>
            </a:r>
            <a:endParaRPr lang="am-ET" dirty="0">
              <a:latin typeface="Power Geez Unicode1" panose="000004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3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41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28600" y="228600"/>
            <a:ext cx="8305800" cy="64008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Power Geez Unicode1" pitchFamily="2" charset="0"/>
              </a:rPr>
              <a:t>  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itchFamily="2" charset="0"/>
              </a:rPr>
              <a:t>ዋና</a:t>
            </a:r>
            <a:r>
              <a:rPr lang="en-US" sz="2000" b="1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itchFamily="2" charset="0"/>
              </a:rPr>
              <a:t>ዋና</a:t>
            </a:r>
            <a:r>
              <a:rPr lang="en-US" sz="2000" b="1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itchFamily="2" charset="0"/>
              </a:rPr>
              <a:t>ተግባራት</a:t>
            </a:r>
            <a:endParaRPr lang="en-US" sz="2000" b="1" dirty="0">
              <a:solidFill>
                <a:schemeClr val="tx1"/>
              </a:solidFill>
              <a:latin typeface="Power Geez Unicode1" pitchFamily="2" charset="0"/>
            </a:endParaRPr>
          </a:p>
          <a:p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ሀ/ በ2016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ዓ.ም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የተጀመሩ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ጥናቶችን</a:t>
            </a:r>
            <a:r>
              <a:rPr lang="en-US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US" sz="2000" b="1" dirty="0" err="1">
                <a:solidFill>
                  <a:srgbClr val="0711CF"/>
                </a:solidFill>
                <a:latin typeface="Power Geez Unicode1" pitchFamily="2" charset="0"/>
              </a:rPr>
              <a:t>ማጠናቀቅ</a:t>
            </a:r>
            <a:r>
              <a:rPr lang="en-US" sz="2000" b="1" dirty="0">
                <a:solidFill>
                  <a:schemeClr val="tx1"/>
                </a:solidFill>
                <a:latin typeface="Power Geez Unicode1" pitchFamily="2" charset="0"/>
              </a:rPr>
              <a:t>	 </a:t>
            </a:r>
            <a:endParaRPr lang="en-US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የፌደራል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ፍርድ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ቤቶች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የሥልጣን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ተዋረድ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ግንኙነት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     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የአሰተዳደር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ወሰን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የሕግ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ማዕቀፍ</a:t>
            </a:r>
            <a:endParaRPr lang="en-US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የፌዴራል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ጠቅላይ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ፍ/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ቤት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የሰበር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ሥነ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ሥርዓት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መመሪያ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አተገባበርና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የሕግ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ማዕቀፍ</a:t>
            </a:r>
            <a:endParaRPr lang="en-US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በኢትዮጵያ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የሰብአዊ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መብት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ጥሰት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ተጎጂዎች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የሚካሱበት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የሕግ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ማዕቀፍና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አሰራር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ሥርዓት</a:t>
            </a:r>
            <a:endParaRPr lang="en-US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የአዲስ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አበባ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ከተማ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ፍ/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ቤቶች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የተገልጋይ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እርካታ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የዳሰሳ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ጥናት</a:t>
            </a:r>
            <a:endParaRPr lang="en-US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ለየፍ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/ሥ/ሥ/ሕ/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አንቀጽ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358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ስለ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መቃወም</a:t>
            </a:r>
            <a:endParaRPr lang="en-US" sz="2000" dirty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‹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የግልግል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ዳኝነት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የዕርቅ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አሠራር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ሥርዓት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አዋጅ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ቁጥር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1237/2013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በእንቨስትመንትና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ንግድ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ነክ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ጉዳዮች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ያመጣዉ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ተጽእኖ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፡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ሕግ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እና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ተግባር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›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286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ግብ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itchFamily="2" charset="0"/>
              </a:rPr>
              <a:t> 5.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የፍትህ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itchFamily="2" charset="0"/>
              </a:rPr>
              <a:t>ና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የሕግ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ጉዳዮች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ጥናትና </a:t>
            </a:r>
            <a:r>
              <a:rPr lang="am-ET" sz="2000" b="1" dirty="0">
                <a:solidFill>
                  <a:srgbClr val="3009D5"/>
                </a:solidFill>
                <a:latin typeface="Power Geez Unicode1" pitchFamily="2" charset="0"/>
              </a:rPr>
              <a:t>ምርምር ዉጤታማነትን ማጎልበት 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 (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  <a:sym typeface="Symbol"/>
              </a:rPr>
              <a:t>በቁጥር</a:t>
            </a:r>
            <a:r>
              <a:rPr lang="en-GB" sz="2000" b="1" dirty="0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)</a:t>
            </a:r>
            <a:endParaRPr lang="en-US" sz="2000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</p:txBody>
      </p:sp>
      <p:pic>
        <p:nvPicPr>
          <p:cNvPr id="7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42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28600" y="228600"/>
            <a:ext cx="8382000" cy="64770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ለ/ በ2017 </a:t>
            </a:r>
            <a:r>
              <a:rPr lang="en-US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ዓ.ም</a:t>
            </a: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0711CF"/>
                </a:solidFill>
                <a:latin typeface="Power Geez Unicode1" pitchFamily="2" charset="0"/>
              </a:rPr>
              <a:t>አዲስ </a:t>
            </a:r>
            <a:r>
              <a:rPr lang="am-ET" sz="2000" b="1" dirty="0">
                <a:solidFill>
                  <a:srgbClr val="0711CF"/>
                </a:solidFill>
                <a:latin typeface="Power Geez Unicode1" pitchFamily="2" charset="0"/>
              </a:rPr>
              <a:t>ጉዳይ ላይ ጥናትና ምርምር ማከናዎን </a:t>
            </a:r>
            <a:endParaRPr lang="en-US" sz="2000" b="1" dirty="0" smtClean="0">
              <a:solidFill>
                <a:srgbClr val="0711CF"/>
              </a:solidFill>
              <a:latin typeface="Power Geez Unicode1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711CF"/>
                </a:solidFill>
                <a:latin typeface="Power Geez Unicode1" pitchFamily="2" charset="0"/>
              </a:rPr>
              <a:t>	</a:t>
            </a:r>
            <a:r>
              <a:rPr lang="en-US" sz="2000" b="1" dirty="0" err="1" smtClean="0">
                <a:solidFill>
                  <a:srgbClr val="CC0066"/>
                </a:solidFill>
                <a:latin typeface="Power Geez Unicode1" pitchFamily="2" charset="0"/>
              </a:rPr>
              <a:t>ወቅታዊ</a:t>
            </a:r>
            <a:r>
              <a:rPr lang="en-US" sz="2000" b="1" dirty="0" smtClean="0">
                <a:solidFill>
                  <a:srgbClr val="CC0066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  <a:latin typeface="Power Geez Unicode1" pitchFamily="2" charset="0"/>
              </a:rPr>
              <a:t>በሆኑ</a:t>
            </a:r>
            <a:r>
              <a:rPr lang="en-US" sz="2000" b="1" dirty="0" smtClean="0">
                <a:solidFill>
                  <a:srgbClr val="CC0066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  <a:latin typeface="Power Geez Unicode1" pitchFamily="2" charset="0"/>
              </a:rPr>
              <a:t>የፍትህና</a:t>
            </a:r>
            <a:r>
              <a:rPr lang="en-US" sz="2000" b="1" dirty="0" smtClean="0">
                <a:solidFill>
                  <a:srgbClr val="CC0066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  <a:latin typeface="Power Geez Unicode1" pitchFamily="2" charset="0"/>
              </a:rPr>
              <a:t>ሕግ</a:t>
            </a:r>
            <a:r>
              <a:rPr lang="en-US" sz="2000" b="1" dirty="0" smtClean="0">
                <a:solidFill>
                  <a:srgbClr val="CC0066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  <a:latin typeface="Power Geez Unicode1" pitchFamily="2" charset="0"/>
              </a:rPr>
              <a:t>ርዕሰ</a:t>
            </a:r>
            <a:r>
              <a:rPr lang="en-US" sz="2000" b="1" dirty="0" smtClean="0">
                <a:solidFill>
                  <a:srgbClr val="CC0066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CC0066"/>
                </a:solidFill>
                <a:latin typeface="Power Geez Unicode1" pitchFamily="2" charset="0"/>
              </a:rPr>
              <a:t>ጉዳዮች</a:t>
            </a:r>
            <a:r>
              <a:rPr lang="en-US" sz="2000" b="1" dirty="0" smtClean="0">
                <a:solidFill>
                  <a:srgbClr val="CC0066"/>
                </a:solidFill>
                <a:latin typeface="Power Geez Unicode1" pitchFamily="2" charset="0"/>
              </a:rPr>
              <a:t>፡- </a:t>
            </a:r>
            <a:endParaRPr lang="en-US" sz="2000" dirty="0">
              <a:solidFill>
                <a:srgbClr val="CC0066"/>
              </a:solidFill>
              <a:latin typeface="Power Geez Unicode1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ሶስት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ጥናቶች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ከዩኒቨርስቲ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የህግ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ትምህርት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ቤት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ምሁራን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ጋር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በትብብር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መሥራት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፣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ሶስት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ርዕሶች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በኢንስቲትዩቱ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ባለሙያዎች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ጥናትና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ምርምር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ማከናወን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፣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በወቅታዊና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ሀገራዊ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የፍትህና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ሕግ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ጉዳይ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ዐውደ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Power Geez Unicode1" pitchFamily="2" charset="0"/>
              </a:rPr>
              <a:t>ጥናት</a:t>
            </a: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ማዘጋጀት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  <a:latin typeface="Power Geez Unicode1" pitchFamily="2" charset="0"/>
              </a:rPr>
              <a:t>የ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ተጠናቀቁ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የጥናት ርእሶችን በማሳባሰብ የጥናት ጆርናል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ላይ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እንዲ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ታ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ተሙ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chemeClr val="tx1"/>
                </a:solidFill>
                <a:latin typeface="Power Geez Unicode1" pitchFamily="2" charset="0"/>
              </a:rPr>
              <a:t>እ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ና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እንዲ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ሠራ</a:t>
            </a:r>
            <a:r>
              <a:rPr lang="en-US" sz="2000" dirty="0" smtClean="0">
                <a:solidFill>
                  <a:schemeClr val="tx1"/>
                </a:solidFill>
                <a:latin typeface="Power Geez Unicode1" pitchFamily="2" charset="0"/>
              </a:rPr>
              <a:t>ጭ </a:t>
            </a:r>
            <a:r>
              <a:rPr lang="en-US" sz="2000" dirty="0" err="1" smtClean="0">
                <a:solidFill>
                  <a:schemeClr val="tx1"/>
                </a:solidFill>
                <a:latin typeface="Power Geez Unicode1" pitchFamily="2" charset="0"/>
              </a:rPr>
              <a:t>ማድረግ</a:t>
            </a:r>
            <a:r>
              <a:rPr lang="am-ET" sz="20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Power Geez Unicode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2286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ግብ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itchFamily="2" charset="0"/>
              </a:rPr>
              <a:t> 5.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የፍትህ</a:t>
            </a:r>
            <a:r>
              <a:rPr lang="en-US" sz="2000" b="1" dirty="0" smtClean="0">
                <a:solidFill>
                  <a:srgbClr val="3009D5"/>
                </a:solidFill>
                <a:latin typeface="Power Geez Unicode1" pitchFamily="2" charset="0"/>
              </a:rPr>
              <a:t>ና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የሕግ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US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ጉዳዮች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b="1" dirty="0">
                <a:solidFill>
                  <a:srgbClr val="3009D5"/>
                </a:solidFill>
                <a:latin typeface="Power Geez Unicode1" pitchFamily="2" charset="0"/>
              </a:rPr>
              <a:t>ጥናትና ምርምር ዉጤታማነትን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ማጎልበት</a:t>
            </a:r>
            <a:r>
              <a:rPr lang="en-GB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sz="2000" b="1" dirty="0" smtClean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 (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  <a:sym typeface="Symbol"/>
              </a:rPr>
              <a:t>በቁጥር</a:t>
            </a:r>
            <a:r>
              <a:rPr lang="en-GB" sz="2000" b="1" dirty="0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)</a:t>
            </a:r>
            <a:endParaRPr lang="en-US" sz="2000" b="1" dirty="0">
              <a:solidFill>
                <a:srgbClr val="CC00FF"/>
              </a:solidFill>
              <a:latin typeface="Power Geez Unicode1" panose="00000400000000000000" pitchFamily="2" charset="0"/>
            </a:endParaRPr>
          </a:p>
        </p:txBody>
      </p:sp>
      <p:pic>
        <p:nvPicPr>
          <p:cNvPr id="7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5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43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228600" y="457200"/>
            <a:ext cx="8382000" cy="5181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C00FF"/>
                </a:solidFill>
                <a:latin typeface="Power Geez Unicode1" pitchFamily="2" charset="0"/>
              </a:rPr>
              <a:t>የቀጠለ</a:t>
            </a:r>
            <a:r>
              <a:rPr lang="en-US" sz="2400" b="1" dirty="0" smtClean="0">
                <a:solidFill>
                  <a:srgbClr val="CC00FF"/>
                </a:solidFill>
                <a:latin typeface="Power Geez Unicode1" pitchFamily="2" charset="0"/>
              </a:rPr>
              <a:t>…</a:t>
            </a:r>
            <a:r>
              <a:rPr lang="am-ET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US" sz="2400" b="1" dirty="0" smtClean="0">
              <a:solidFill>
                <a:srgbClr val="0711CF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Power Geez Unicode1" pitchFamily="2" charset="0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የኦሮሚኛ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የሕግ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መዝገበ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ቃላት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ሥራ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መደገፍ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፣ 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መከታተል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፣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Power Geez Unicode1" pitchFamily="2" charset="0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የሀገር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ዉስጥ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ተፈናቃዮች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የካምፓላ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ኮንቬንሺን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መሠረት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የመብት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ጥበቃ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የአቅም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ግንባታ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ጥናትና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ትግበራ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ከዉጭ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ጉዳይ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ፖሊሲ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ኢንስቲትዩት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ጋር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በትብብር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Power Geez Unicode1" pitchFamily="2" charset="0"/>
              </a:rPr>
              <a:t>ማከናወን</a:t>
            </a:r>
            <a:r>
              <a:rPr lang="en-US" sz="2400" dirty="0">
                <a:solidFill>
                  <a:schemeClr val="tx1"/>
                </a:solidFill>
                <a:latin typeface="Power Geez Unicode1" pitchFamily="2" charset="0"/>
              </a:rPr>
              <a:t>፣</a:t>
            </a:r>
            <a:r>
              <a:rPr lang="am-ET" sz="2400" dirty="0" smtClean="0">
                <a:solidFill>
                  <a:schemeClr val="tx1"/>
                </a:solidFill>
                <a:latin typeface="Power Geez Unicode1" pitchFamily="2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Power Geez Unicode1" pitchFamily="2" charset="0"/>
            </a:endParaRPr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3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477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CC00FF"/>
                </a:solidFill>
                <a:latin typeface="Power Geez Unicode1" pitchFamily="2" charset="0"/>
              </a:rPr>
              <a:t>       </a:t>
            </a:r>
            <a:r>
              <a:rPr lang="en-US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ግብ</a:t>
            </a:r>
            <a:r>
              <a:rPr lang="en-US" sz="4200" b="1" dirty="0" smtClean="0">
                <a:solidFill>
                  <a:srgbClr val="CC00FF"/>
                </a:solidFill>
                <a:latin typeface="Power Geez Unicode1" pitchFamily="2" charset="0"/>
              </a:rPr>
              <a:t> 6 ሀ)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የዳኝነትና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የፍትህ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አካላት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ባለሙያዎች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ሥልጠና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ዉጤታማነትን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4200" b="1" dirty="0" err="1" smtClean="0">
                <a:solidFill>
                  <a:srgbClr val="CC00FF"/>
                </a:solidFill>
                <a:latin typeface="Power Geez Unicode1" pitchFamily="2" charset="0"/>
              </a:rPr>
              <a:t>ማሻሻል</a:t>
            </a: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am-ET" sz="4200" b="1" dirty="0" smtClean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sz="4200" b="1" dirty="0" smtClean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sz="42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am-ET" sz="4200" b="1" dirty="0">
                <a:solidFill>
                  <a:srgbClr val="CC00FF"/>
                </a:solidFill>
                <a:latin typeface="Power Geez Unicode1" pitchFamily="2" charset="0"/>
              </a:rPr>
              <a:t>(በቁጥር</a:t>
            </a:r>
            <a:r>
              <a:rPr lang="am-ET" sz="4200" b="1" dirty="0" smtClean="0">
                <a:solidFill>
                  <a:srgbClr val="CC00FF"/>
                </a:solidFill>
                <a:latin typeface="Power Geez Unicode1" pitchFamily="2" charset="0"/>
              </a:rPr>
              <a:t>)</a:t>
            </a:r>
            <a:r>
              <a:rPr lang="en-GB" sz="4200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GB" sz="4200" b="1" dirty="0" smtClean="0">
                <a:solidFill>
                  <a:srgbClr val="CC00FF"/>
                </a:solidFill>
                <a:latin typeface="Power Geez Unicode1" pitchFamily="2" charset="0"/>
              </a:rPr>
              <a:t>  </a:t>
            </a:r>
            <a:r>
              <a:rPr lang="en-US" sz="4200" b="1" dirty="0" err="1">
                <a:latin typeface="Power Geez Unicode1" pitchFamily="2" charset="0"/>
              </a:rPr>
              <a:t>ዋና</a:t>
            </a:r>
            <a:r>
              <a:rPr lang="en-US" sz="4200" b="1" dirty="0">
                <a:latin typeface="Power Geez Unicode1" pitchFamily="2" charset="0"/>
              </a:rPr>
              <a:t> </a:t>
            </a:r>
            <a:r>
              <a:rPr lang="en-US" sz="4200" b="1" dirty="0" err="1">
                <a:latin typeface="Power Geez Unicode1" pitchFamily="2" charset="0"/>
              </a:rPr>
              <a:t>ዋና</a:t>
            </a:r>
            <a:r>
              <a:rPr lang="en-US" sz="4200" b="1" dirty="0">
                <a:latin typeface="Power Geez Unicode1" pitchFamily="2" charset="0"/>
              </a:rPr>
              <a:t> </a:t>
            </a:r>
            <a:r>
              <a:rPr lang="en-US" sz="4200" b="1" dirty="0" err="1">
                <a:latin typeface="Power Geez Unicode1" pitchFamily="2" charset="0"/>
              </a:rPr>
              <a:t>ተግባራት</a:t>
            </a:r>
            <a:endParaRPr lang="en-US" sz="4200" b="1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>
                <a:latin typeface="Power Geez Unicode1" pitchFamily="2" charset="0"/>
              </a:rPr>
              <a:t>ለ200 </a:t>
            </a:r>
            <a:r>
              <a:rPr lang="en-US" sz="4200" dirty="0" err="1">
                <a:latin typeface="Power Geez Unicode1" pitchFamily="2" charset="0"/>
              </a:rPr>
              <a:t>በየደረጃው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ላሉ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የፌደራል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ፍርድ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ቤቶች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ዳኞች</a:t>
            </a:r>
            <a:r>
              <a:rPr lang="en-US" sz="4200" dirty="0" smtClean="0">
                <a:latin typeface="Power Geez Unicode1" pitchFamily="2" charset="0"/>
              </a:rPr>
              <a:t>፣ 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 smtClean="0">
                <a:latin typeface="Power Geez Unicode1" pitchFamily="2" charset="0"/>
              </a:rPr>
              <a:t>ለ426  </a:t>
            </a:r>
            <a:r>
              <a:rPr lang="en-US" sz="4200" dirty="0" err="1">
                <a:latin typeface="Power Geez Unicode1" pitchFamily="2" charset="0"/>
              </a:rPr>
              <a:t>በክልል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በ2ቱ </a:t>
            </a:r>
            <a:r>
              <a:rPr lang="en-US" sz="4200" dirty="0" err="1">
                <a:latin typeface="Power Geez Unicode1" pitchFamily="2" charset="0"/>
              </a:rPr>
              <a:t>ከተማ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አስተዳደር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እያገለገሉ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ላሉ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ዳኞች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ስልጠና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smtClean="0">
                <a:latin typeface="Power Geez Unicode1" pitchFamily="2" charset="0"/>
              </a:rPr>
              <a:t>፣  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 err="1">
                <a:latin typeface="Power Geez Unicode1" pitchFamily="2" charset="0"/>
              </a:rPr>
              <a:t>የልዩ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ድጋፍ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ስልጠና</a:t>
            </a:r>
            <a:r>
              <a:rPr lang="en-US" sz="4200" dirty="0">
                <a:latin typeface="Power Geez Unicode1" pitchFamily="2" charset="0"/>
              </a:rPr>
              <a:t> ለ160 </a:t>
            </a:r>
            <a:r>
              <a:rPr lang="en-US" sz="4200" dirty="0" err="1">
                <a:latin typeface="Power Geez Unicode1" pitchFamily="2" charset="0"/>
              </a:rPr>
              <a:t>ማሰልጠኛ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ማዕል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ለሌላቸው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ክልል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ዳኞች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መስጠት</a:t>
            </a:r>
            <a:r>
              <a:rPr lang="en-US" sz="4200" dirty="0" smtClean="0">
                <a:latin typeface="Power Geez Unicode1" pitchFamily="2" charset="0"/>
              </a:rPr>
              <a:t>፣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>
                <a:latin typeface="Power Geez Unicode1" pitchFamily="2" charset="0"/>
              </a:rPr>
              <a:t>ለ80 </a:t>
            </a:r>
            <a:r>
              <a:rPr lang="en-US" sz="4200" dirty="0" err="1">
                <a:latin typeface="Power Geez Unicode1" pitchFamily="2" charset="0"/>
              </a:rPr>
              <a:t>የመከላከያ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ፍርድ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ቤቶች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ዳኞች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ፍትህ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አካላት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ስልጠና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በስጠት</a:t>
            </a:r>
            <a:r>
              <a:rPr lang="en-US" sz="4200" dirty="0" smtClean="0">
                <a:latin typeface="Power Geez Unicode1" pitchFamily="2" charset="0"/>
              </a:rPr>
              <a:t>፣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>
                <a:latin typeface="Power Geez Unicode1" pitchFamily="2" charset="0"/>
              </a:rPr>
              <a:t>ለ403 </a:t>
            </a:r>
            <a:r>
              <a:rPr lang="en-US" sz="4200" dirty="0" err="1">
                <a:latin typeface="Power Geez Unicode1" pitchFamily="2" charset="0"/>
              </a:rPr>
              <a:t>ለፍትሕ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ሚኒስቴር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ለ200 አ/አ </a:t>
            </a:r>
            <a:r>
              <a:rPr lang="en-US" sz="4200" dirty="0" err="1">
                <a:latin typeface="Power Geez Unicode1" pitchFamily="2" charset="0"/>
              </a:rPr>
              <a:t>ከተማ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አስተዳደር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ዓቃቤ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ሕጎች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ስልጠና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smtClean="0">
                <a:latin typeface="Power Geez Unicode1" pitchFamily="2" charset="0"/>
              </a:rPr>
              <a:t>፣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4200" dirty="0">
                <a:latin typeface="Power Geez Unicode1" pitchFamily="2" charset="0"/>
              </a:rPr>
              <a:t>ለ200 </a:t>
            </a:r>
            <a:r>
              <a:rPr lang="en-US" sz="4200" dirty="0" err="1">
                <a:latin typeface="Power Geez Unicode1" pitchFamily="2" charset="0"/>
              </a:rPr>
              <a:t>ዓቃቢ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ህጎች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የልዩ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ድጋፍ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ስልጠና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መስጠት</a:t>
            </a:r>
            <a:r>
              <a:rPr lang="en-US" sz="4200" dirty="0" smtClean="0">
                <a:latin typeface="Power Geez Unicode1" pitchFamily="2" charset="0"/>
              </a:rPr>
              <a:t>፣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>
                <a:latin typeface="Power Geez Unicode1" pitchFamily="2" charset="0"/>
              </a:rPr>
              <a:t>ለ410 </a:t>
            </a:r>
            <a:r>
              <a:rPr lang="en-US" sz="4200" dirty="0" err="1">
                <a:latin typeface="Power Geez Unicode1" pitchFamily="2" charset="0"/>
              </a:rPr>
              <a:t>ሪጅስትራሮች</a:t>
            </a:r>
            <a:r>
              <a:rPr lang="en-US" sz="4200" dirty="0">
                <a:latin typeface="Power Geez Unicode1" pitchFamily="2" charset="0"/>
              </a:rPr>
              <a:t>፣ </a:t>
            </a:r>
            <a:r>
              <a:rPr lang="en-US" sz="4200" dirty="0" err="1">
                <a:latin typeface="Power Geez Unicode1" pitchFamily="2" charset="0"/>
              </a:rPr>
              <a:t>ተከላካይ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ጠበቆች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ረዳት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ዳኞች</a:t>
            </a:r>
            <a:r>
              <a:rPr lang="en-US" sz="4200" dirty="0">
                <a:latin typeface="Power Geez Unicode1" pitchFamily="2" charset="0"/>
              </a:rPr>
              <a:t>፣ </a:t>
            </a:r>
            <a:r>
              <a:rPr lang="en-US" sz="4200" dirty="0" err="1">
                <a:latin typeface="Power Geez Unicode1" pitchFamily="2" charset="0"/>
              </a:rPr>
              <a:t>የፌደራል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ፍርድ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አፈፃፀም</a:t>
            </a:r>
            <a:r>
              <a:rPr lang="en-US" sz="4200" dirty="0">
                <a:latin typeface="Power Geez Unicode1" pitchFamily="2" charset="0"/>
              </a:rPr>
              <a:t>፣ </a:t>
            </a:r>
            <a:r>
              <a:rPr lang="en-US" sz="4200" dirty="0" err="1">
                <a:latin typeface="Power Geez Unicode1" pitchFamily="2" charset="0"/>
              </a:rPr>
              <a:t>የዳኝነት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ኢንስፔክሽን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ምርምር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ባለሞያዎች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የዳኝነት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ኢንስፔክሽን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ምርምር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ባለሞያዎች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ሥልጠናዎች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መስጠት</a:t>
            </a:r>
            <a:r>
              <a:rPr lang="en-US" sz="4200" dirty="0">
                <a:latin typeface="Power Geez Unicode1" pitchFamily="2" charset="0"/>
              </a:rPr>
              <a:t>፣</a:t>
            </a:r>
          </a:p>
          <a:p>
            <a:pPr>
              <a:buFont typeface="Wingdings" pitchFamily="2" charset="2"/>
              <a:buChar char="q"/>
            </a:pPr>
            <a:r>
              <a:rPr lang="en-US" sz="4200" dirty="0" smtClean="0">
                <a:latin typeface="Power Geez Unicode1" pitchFamily="2" charset="0"/>
              </a:rPr>
              <a:t>ለ280 </a:t>
            </a:r>
            <a:r>
              <a:rPr lang="en-US" sz="4200" dirty="0" err="1">
                <a:latin typeface="Power Geez Unicode1" pitchFamily="2" charset="0"/>
              </a:rPr>
              <a:t>የፌዴራል</a:t>
            </a:r>
            <a:r>
              <a:rPr lang="en-US" sz="4200" dirty="0">
                <a:latin typeface="Power Geez Unicode1" pitchFamily="2" charset="0"/>
              </a:rPr>
              <a:t>፣ </a:t>
            </a:r>
            <a:r>
              <a:rPr lang="en-US" sz="4200" dirty="0" err="1">
                <a:latin typeface="Power Geez Unicode1" pitchFamily="2" charset="0"/>
              </a:rPr>
              <a:t>የክልል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እና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የማረሚያ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ቤት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ፖሊሶች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ስልጠና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መስጠት</a:t>
            </a:r>
            <a:r>
              <a:rPr lang="en-US" sz="4200" dirty="0" smtClean="0">
                <a:latin typeface="Power Geez Unicode1" pitchFamily="2" charset="0"/>
              </a:rPr>
              <a:t>፣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 err="1">
                <a:latin typeface="Power Geez Unicode1" pitchFamily="2" charset="0"/>
              </a:rPr>
              <a:t>የአሰልጣኞች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ሥልጠና</a:t>
            </a:r>
            <a:r>
              <a:rPr lang="en-US" sz="4200" dirty="0">
                <a:latin typeface="Power Geez Unicode1" pitchFamily="2" charset="0"/>
              </a:rPr>
              <a:t> ለ105 </a:t>
            </a:r>
            <a:r>
              <a:rPr lang="en-US" sz="4200" dirty="0" err="1">
                <a:latin typeface="Power Geez Unicode1" pitchFamily="2" charset="0"/>
              </a:rPr>
              <a:t>ባለሙያዎች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መስጠት</a:t>
            </a:r>
            <a:r>
              <a:rPr lang="en-US" sz="4200" dirty="0" smtClean="0">
                <a:latin typeface="Power Geez Unicode1" pitchFamily="2" charset="0"/>
              </a:rPr>
              <a:t>፣</a:t>
            </a:r>
            <a:endParaRPr lang="en-US" sz="42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200" dirty="0">
                <a:latin typeface="Power Geez Unicode1" pitchFamily="2" charset="0"/>
              </a:rPr>
              <a:t>ለ1300 </a:t>
            </a:r>
            <a:r>
              <a:rPr lang="en-US" sz="4200" dirty="0" err="1">
                <a:latin typeface="Power Geez Unicode1" pitchFamily="2" charset="0"/>
              </a:rPr>
              <a:t>የልዩ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ፕሮግራም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>
                <a:latin typeface="Power Geez Unicode1" pitchFamily="2" charset="0"/>
              </a:rPr>
              <a:t>ሥልጠናዎችን</a:t>
            </a:r>
            <a:r>
              <a:rPr lang="en-US" sz="4200" dirty="0">
                <a:latin typeface="Power Geez Unicode1" pitchFamily="2" charset="0"/>
              </a:rPr>
              <a:t> </a:t>
            </a:r>
            <a:r>
              <a:rPr lang="en-US" sz="4200" dirty="0" err="1" smtClean="0">
                <a:latin typeface="Power Geez Unicode1" pitchFamily="2" charset="0"/>
              </a:rPr>
              <a:t>መስጠት</a:t>
            </a:r>
            <a:r>
              <a:rPr lang="en-US" sz="4200" dirty="0" smtClean="0">
                <a:latin typeface="Power Geez Unicode1" pitchFamily="2" charset="0"/>
              </a:rPr>
              <a:t>፣ </a:t>
            </a:r>
            <a:endParaRPr lang="en-US" sz="4200" dirty="0">
              <a:latin typeface="Power Geez Unicode1" pitchFamily="2" charset="0"/>
            </a:endParaRPr>
          </a:p>
          <a:p>
            <a:pPr marL="0" indent="0">
              <a:buNone/>
            </a:pPr>
            <a:endParaRPr lang="en-US" sz="3200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4860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84450300"/>
              </p:ext>
            </p:extLst>
          </p:nvPr>
        </p:nvGraphicFramePr>
        <p:xfrm>
          <a:off x="304800" y="457200"/>
          <a:ext cx="8382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4860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16" y="886808"/>
            <a:ext cx="8442984" cy="4114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 algn="ctr"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የቀጠለ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…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Power Geez Unicode1" pitchFamily="2" charset="0"/>
              </a:rPr>
              <a:t>ለ200 </a:t>
            </a:r>
            <a:r>
              <a:rPr lang="en-US" dirty="0" err="1">
                <a:latin typeface="Power Geez Unicode1" pitchFamily="2" charset="0"/>
              </a:rPr>
              <a:t>የፈተና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መስጠት</a:t>
            </a:r>
            <a:r>
              <a:rPr lang="en-US" dirty="0" smtClean="0">
                <a:latin typeface="Power Geez Unicode1" pitchFamily="2" charset="0"/>
              </a:rPr>
              <a:t>፣</a:t>
            </a:r>
          </a:p>
          <a:p>
            <a:pPr>
              <a:buFont typeface="Wingdings" pitchFamily="2" charset="2"/>
              <a:buChar char="q"/>
            </a:pPr>
            <a:r>
              <a:rPr lang="am-ET" dirty="0">
                <a:latin typeface="Power Geez Unicode1" pitchFamily="2" charset="0"/>
              </a:rPr>
              <a:t>በፍርድ ቤት ውሎ አዘጋገብ ላይ ትኩረት ያደረገ </a:t>
            </a:r>
            <a:r>
              <a:rPr lang="en-US" dirty="0" err="1">
                <a:latin typeface="Power Geez Unicode1" pitchFamily="2" charset="0"/>
              </a:rPr>
              <a:t>አውደ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am-ET" dirty="0">
                <a:latin typeface="Power Geez Unicode1" pitchFamily="2" charset="0"/>
              </a:rPr>
              <a:t>ከሚዲያ ባለሙያዎችና ጋዜጠኞች ጋር </a:t>
            </a:r>
            <a:r>
              <a:rPr lang="en-US" dirty="0" err="1">
                <a:latin typeface="Power Geez Unicode1" pitchFamily="2" charset="0"/>
              </a:rPr>
              <a:t>ማካሄድ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 marL="0" lvl="0" indent="0">
              <a:buNone/>
            </a:pPr>
            <a:endParaRPr lang="en-GB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6 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ለ) </a:t>
            </a:r>
            <a:r>
              <a:rPr lang="am-ET" b="1" dirty="0">
                <a:solidFill>
                  <a:srgbClr val="3009D5"/>
                </a:solidFill>
                <a:latin typeface="Power Geez Unicode1" pitchFamily="2" charset="0"/>
              </a:rPr>
              <a:t>የሕግ ባለሙያዎች ምዘናና ብቃት </a:t>
            </a:r>
            <a:r>
              <a:rPr lang="am-ET" b="1" dirty="0" smtClean="0">
                <a:solidFill>
                  <a:srgbClr val="3009D5"/>
                </a:solidFill>
                <a:latin typeface="Power Geez Unicode1" pitchFamily="2" charset="0"/>
              </a:rPr>
              <a:t>ማረጋገጥ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b="1" dirty="0" smtClean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</a:p>
          <a:p>
            <a:pPr marL="0" lvl="0" indent="0"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ሀገር </a:t>
            </a:r>
            <a:r>
              <a:rPr lang="am-ET" dirty="0">
                <a:latin typeface="Power Geez Unicode1" pitchFamily="2" charset="0"/>
              </a:rPr>
              <a:t>አቀፍ ካርኩሌም ማዘጋጀት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የሥልጠና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ሂደት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ማንዋል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ማዘጋጀት</a:t>
            </a:r>
            <a:r>
              <a:rPr lang="en-US" dirty="0">
                <a:latin typeface="Power Geez Unicode1" pitchFamily="2" charset="0"/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4860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45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8438"/>
            <a:ext cx="7467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 smtClean="0">
                <a:solidFill>
                  <a:srgbClr val="CC00FF"/>
                </a:solidFill>
                <a:latin typeface="Power Geez Unicode1" pitchFamily="2" charset="0"/>
              </a:rPr>
              <a:t>ግብ</a:t>
            </a:r>
            <a:r>
              <a:rPr lang="en-GB" sz="2000" b="1" dirty="0" smtClean="0">
                <a:solidFill>
                  <a:srgbClr val="CC00FF"/>
                </a:solidFill>
                <a:latin typeface="Power Geez Unicode1" pitchFamily="2" charset="0"/>
              </a:rPr>
              <a:t> 7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. 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</a:rPr>
              <a:t>የዳኝነትና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</a:rPr>
              <a:t>የፍትህ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</a:rPr>
              <a:t>አካላት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</a:rPr>
              <a:t>የመረጃ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</a:rPr>
              <a:t>ማዕከል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CC00FF"/>
                </a:solidFill>
                <a:latin typeface="Power Geez Unicode1" pitchFamily="2" charset="0"/>
              </a:rPr>
              <a:t>ተደራሽነትን</a:t>
            </a:r>
            <a:r>
              <a:rPr lang="en-GB" sz="20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err="1" smtClean="0">
                <a:solidFill>
                  <a:srgbClr val="CC00FF"/>
                </a:solidFill>
                <a:latin typeface="Power Geez Unicode1" pitchFamily="2" charset="0"/>
              </a:rPr>
              <a:t>ማሳደግ</a:t>
            </a:r>
            <a:r>
              <a:rPr lang="en-GB" sz="20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sz="20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sz="2000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sz="2000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0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610600" cy="6019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600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sz="2600" b="1" dirty="0" smtClean="0">
                <a:latin typeface="Power Geez Unicode1" panose="00000400000000000000" pitchFamily="2" charset="0"/>
              </a:rPr>
              <a:t> </a:t>
            </a:r>
            <a:r>
              <a:rPr lang="en-US" sz="2600" b="1" dirty="0" err="1">
                <a:latin typeface="Power Geez Unicode1" panose="00000400000000000000" pitchFamily="2" charset="0"/>
              </a:rPr>
              <a:t>ዋና</a:t>
            </a:r>
            <a:r>
              <a:rPr lang="en-US" sz="2600" b="1" dirty="0">
                <a:latin typeface="Power Geez Unicode1" panose="00000400000000000000" pitchFamily="2" charset="0"/>
              </a:rPr>
              <a:t> </a:t>
            </a:r>
            <a:r>
              <a:rPr lang="en-US" sz="26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2600" b="1" dirty="0" smtClean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የፍትህ ሥርዓት ፕሮግራም ውጤታማነትን ማሻሻል</a:t>
            </a:r>
            <a:endParaRPr lang="en-US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የሕግ ትምህርትና ሥልጠና ፕሮግራም ውጤታማነትን ማሻሻል</a:t>
            </a: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ግብ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8. 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የዳኝነትና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የፍትህ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አካላት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የመረጃ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ማዕከል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ተደራሽነትን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ማሳደግ</a:t>
            </a:r>
            <a:r>
              <a:rPr lang="en-GB" sz="28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am-ET" sz="2800" b="1" dirty="0" smtClean="0">
                <a:solidFill>
                  <a:srgbClr val="CC00FF"/>
                </a:solidFill>
                <a:latin typeface="Power Geez Unicode1" pitchFamily="2" charset="0"/>
              </a:rPr>
              <a:t>በቁጥር</a:t>
            </a:r>
            <a:endParaRPr lang="en-GB" sz="2800" dirty="0">
              <a:solidFill>
                <a:srgbClr val="CC00FF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600" dirty="0" err="1" smtClean="0">
                <a:latin typeface="Power Geez Unicode1" pitchFamily="2" charset="0"/>
              </a:rPr>
              <a:t>መረጃዎች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ማሰባሰብና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ለአጠቃቀም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ምቹነት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የክትትልና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ድጋፍ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አሠራርን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ማሻሻል</a:t>
            </a:r>
            <a:endParaRPr lang="en-US" sz="26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600" dirty="0" err="1" smtClean="0">
                <a:latin typeface="Power Geez Unicode1" pitchFamily="2" charset="0"/>
              </a:rPr>
              <a:t>የፍትህና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የህግ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መረጃዎች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ክምችት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ማሳደግ</a:t>
            </a:r>
            <a:endParaRPr lang="en-US" sz="2600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600" dirty="0" err="1" smtClean="0">
                <a:latin typeface="Power Geez Unicode1" pitchFamily="2" charset="0"/>
              </a:rPr>
              <a:t>የፍትህና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የሕግ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መረጃዎች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ተደራሽነት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 smtClean="0">
                <a:latin typeface="Power Geez Unicode1" pitchFamily="2" charset="0"/>
              </a:rPr>
              <a:t>ማጎልበት</a:t>
            </a:r>
            <a:endParaRPr lang="en-US" sz="2600" dirty="0" smtClean="0">
              <a:latin typeface="Power Geez Unicode1" pitchFamily="2" charset="0"/>
            </a:endParaRP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ግብ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9</a:t>
            </a:r>
            <a:r>
              <a:rPr lang="am-ET" sz="2600" b="1" dirty="0" smtClean="0">
                <a:solidFill>
                  <a:srgbClr val="CC00FF"/>
                </a:solidFill>
                <a:latin typeface="Power Geez Unicode1" pitchFamily="2" charset="0"/>
              </a:rPr>
              <a:t>. ኮሙኒኬሽንና አጋርነትን ማሳደግ</a:t>
            </a:r>
            <a:r>
              <a:rPr lang="am-ET" sz="2600" b="1" dirty="0" smtClean="0">
                <a:latin typeface="Power Geez Unicode1" pitchFamily="2" charset="0"/>
              </a:rPr>
              <a:t> </a:t>
            </a:r>
            <a:r>
              <a:rPr lang="am-ET" sz="2800" b="1" dirty="0" smtClean="0">
                <a:solidFill>
                  <a:srgbClr val="CC00FF"/>
                </a:solidFill>
                <a:latin typeface="Power Geez Unicode1" pitchFamily="2" charset="0"/>
              </a:rPr>
              <a:t>በቁጥር</a:t>
            </a:r>
            <a:r>
              <a:rPr lang="en-GB" sz="2800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800" dirty="0">
              <a:solidFill>
                <a:srgbClr val="CC00FF"/>
              </a:solidFill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Power Geez Unicode1" panose="00000400000000000000" pitchFamily="2" charset="0"/>
              </a:rPr>
              <a:t> </a:t>
            </a:r>
            <a:r>
              <a:rPr lang="en-US" sz="2600" b="1" dirty="0" err="1">
                <a:latin typeface="Power Geez Unicode1" panose="00000400000000000000" pitchFamily="2" charset="0"/>
              </a:rPr>
              <a:t>ዋና</a:t>
            </a:r>
            <a:r>
              <a:rPr lang="en-US" sz="2600" b="1" dirty="0">
                <a:latin typeface="Power Geez Unicode1" panose="00000400000000000000" pitchFamily="2" charset="0"/>
              </a:rPr>
              <a:t> </a:t>
            </a:r>
            <a:r>
              <a:rPr lang="en-US" sz="2600" b="1" dirty="0" err="1">
                <a:latin typeface="Power Geez Unicode1" panose="00000400000000000000" pitchFamily="2" charset="0"/>
              </a:rPr>
              <a:t>ዋና</a:t>
            </a:r>
            <a:r>
              <a:rPr lang="en-US" sz="2600" b="1" dirty="0">
                <a:latin typeface="Power Geez Unicode1" panose="00000400000000000000" pitchFamily="2" charset="0"/>
              </a:rPr>
              <a:t> </a:t>
            </a:r>
            <a:r>
              <a:rPr lang="en-US" sz="26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2600" b="1" dirty="0" smtClean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ቀልጣፋ የመረጃ ቅብብሎሽ ስርዓትና ተደራሽነት ማሳደግ፤ </a:t>
            </a:r>
            <a:endParaRPr lang="en-GB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የማህበራዊ ሚድያ ተሳትፎን ማሳደግና ማሻሻል</a:t>
            </a:r>
            <a:endParaRPr lang="en-GB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መገናኛ ብዙኃንና የህትመት ውጤቶችን ማሻሻልና ማሳደግ</a:t>
            </a:r>
            <a:endParaRPr lang="en-GB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የተሳለጠና ደረጃውን የጠበቀ የቤተ</a:t>
            </a:r>
            <a:r>
              <a:rPr lang="en-US" sz="2600" dirty="0" smtClean="0">
                <a:latin typeface="Power Geez Unicode1" pitchFamily="2" charset="0"/>
              </a:rPr>
              <a:t>-</a:t>
            </a:r>
            <a:r>
              <a:rPr lang="am-ET" sz="2600" dirty="0" smtClean="0">
                <a:latin typeface="Power Geez Unicode1" pitchFamily="2" charset="0"/>
              </a:rPr>
              <a:t>መጽ</a:t>
            </a:r>
            <a:r>
              <a:rPr lang="en-US" sz="2600" dirty="0" smtClean="0">
                <a:latin typeface="Power Geez Unicode1" pitchFamily="2" charset="0"/>
              </a:rPr>
              <a:t>ሓ</a:t>
            </a:r>
            <a:r>
              <a:rPr lang="am-ET" sz="2600" dirty="0" smtClean="0">
                <a:latin typeface="Power Geez Unicode1" pitchFamily="2" charset="0"/>
              </a:rPr>
              <a:t>ፍት አገልግሎትን መስጠት</a:t>
            </a:r>
            <a:endParaRPr lang="en-US" sz="2600" dirty="0" smtClean="0">
              <a:latin typeface="Power Geez Unicode1" pitchFamily="2" charset="0"/>
            </a:endParaRPr>
          </a:p>
          <a:p>
            <a:pPr marL="0" indent="0" algn="ctr">
              <a:buNone/>
            </a:pPr>
            <a:r>
              <a:rPr lang="en-US" sz="2600" b="1" dirty="0" err="1" smtClean="0">
                <a:solidFill>
                  <a:srgbClr val="CC00FF"/>
                </a:solidFill>
                <a:latin typeface="Power Geez Unicode1" pitchFamily="2" charset="0"/>
              </a:rPr>
              <a:t>ግብ</a:t>
            </a:r>
            <a:r>
              <a:rPr lang="en-US" sz="2600" b="1" dirty="0" smtClean="0">
                <a:solidFill>
                  <a:srgbClr val="CC00FF"/>
                </a:solidFill>
                <a:latin typeface="Power Geez Unicode1" pitchFamily="2" charset="0"/>
              </a:rPr>
              <a:t> 10. </a:t>
            </a:r>
            <a:r>
              <a:rPr lang="am-ET" sz="2600" b="1" dirty="0" smtClean="0">
                <a:solidFill>
                  <a:srgbClr val="CC00FF"/>
                </a:solidFill>
                <a:latin typeface="Power Geez Unicode1" pitchFamily="2" charset="0"/>
              </a:rPr>
              <a:t>የባለብዙ ዘርፍ ሥራዎች ትግበራን ማሻሻል</a:t>
            </a:r>
            <a:r>
              <a:rPr lang="en-GB" sz="26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am-ET" sz="2800" b="1" dirty="0" smtClean="0">
                <a:solidFill>
                  <a:srgbClr val="CC00FF"/>
                </a:solidFill>
                <a:latin typeface="Power Geez Unicode1" pitchFamily="2" charset="0"/>
              </a:rPr>
              <a:t>በቁጥር</a:t>
            </a:r>
            <a:r>
              <a:rPr lang="en-GB" sz="2800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800" dirty="0">
              <a:solidFill>
                <a:srgbClr val="CC00FF"/>
              </a:solidFill>
              <a:latin typeface="Power Geez Unicode1" pitchFamily="2" charset="0"/>
            </a:endParaRPr>
          </a:p>
          <a:p>
            <a:pPr marL="0" indent="0">
              <a:buNone/>
            </a:pPr>
            <a:r>
              <a:rPr lang="en-US" sz="2600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sz="2600" b="1" dirty="0" smtClean="0">
                <a:latin typeface="Power Geez Unicode1" panose="00000400000000000000" pitchFamily="2" charset="0"/>
              </a:rPr>
              <a:t> </a:t>
            </a:r>
            <a:r>
              <a:rPr lang="en-US" sz="2600" b="1" dirty="0" err="1">
                <a:latin typeface="Power Geez Unicode1" panose="00000400000000000000" pitchFamily="2" charset="0"/>
              </a:rPr>
              <a:t>ዋና</a:t>
            </a:r>
            <a:r>
              <a:rPr lang="en-US" sz="2600" b="1" dirty="0">
                <a:latin typeface="Power Geez Unicode1" panose="00000400000000000000" pitchFamily="2" charset="0"/>
              </a:rPr>
              <a:t> </a:t>
            </a:r>
            <a:r>
              <a:rPr lang="en-US" sz="26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2600" b="1" dirty="0" smtClean="0">
              <a:latin typeface="Power Geez Unicode1" panose="000004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በስራ ሂደቱ የሚከናዎኑ ጥናቶች የሴቶችን ሃሳብ ያካተቱ እንዲሆኑ ማድረግ</a:t>
            </a:r>
            <a:endParaRPr lang="en-GB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በስራ ክፍሉ የሚገኙት ሴት ባለሙያዎች በጥናትና ምርምር ላይ ያላቸውን ተሳትፎ ማጠናከር</a:t>
            </a:r>
            <a:endParaRPr lang="en-GB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በስልጠናዎች የባለብዙ ዘርፍ ጉዳዮችን ማካተትና አፈፃፀማቸውን መከታተል</a:t>
            </a:r>
            <a:endParaRPr lang="en-GB" sz="2600" dirty="0" smtClean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am-ET" sz="2600" dirty="0" smtClean="0">
                <a:latin typeface="Power Geez Unicode1" pitchFamily="2" charset="0"/>
              </a:rPr>
              <a:t>በተቋሙ የሚከናዎኑ ስራዎች ላይ የሴቶችን ያካተቱ እንዲሆኑ ማድረግ</a:t>
            </a:r>
            <a:endParaRPr lang="en-US" sz="2600" dirty="0" smtClean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err="1" smtClean="0">
                <a:solidFill>
                  <a:srgbClr val="CC00FF"/>
                </a:solidFill>
                <a:latin typeface="Power Geez Unicode1" pitchFamily="2" charset="0"/>
              </a:rPr>
              <a:t>ግብ</a:t>
            </a:r>
            <a:r>
              <a:rPr lang="en-GB" sz="2400" b="1" dirty="0" smtClean="0">
                <a:solidFill>
                  <a:srgbClr val="CC00FF"/>
                </a:solidFill>
                <a:latin typeface="Power Geez Unicode1" pitchFamily="2" charset="0"/>
              </a:rPr>
              <a:t> 11. </a:t>
            </a:r>
            <a:r>
              <a:rPr lang="en-GB" sz="2400" b="1" dirty="0" err="1">
                <a:solidFill>
                  <a:srgbClr val="CC00FF"/>
                </a:solidFill>
                <a:latin typeface="Power Geez Unicode1" pitchFamily="2" charset="0"/>
              </a:rPr>
              <a:t>የኃብት</a:t>
            </a:r>
            <a:r>
              <a:rPr lang="en-GB" sz="24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400" b="1" dirty="0" err="1">
                <a:solidFill>
                  <a:srgbClr val="CC00FF"/>
                </a:solidFill>
                <a:latin typeface="Power Geez Unicode1" pitchFamily="2" charset="0"/>
              </a:rPr>
              <a:t>አቅርቦትና</a:t>
            </a:r>
            <a:r>
              <a:rPr lang="en-GB" sz="24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400" b="1" dirty="0" err="1">
                <a:solidFill>
                  <a:srgbClr val="CC00FF"/>
                </a:solidFill>
                <a:latin typeface="Power Geez Unicode1" pitchFamily="2" charset="0"/>
              </a:rPr>
              <a:t>አስተዳደርን</a:t>
            </a:r>
            <a:r>
              <a:rPr lang="en-GB" sz="2400" b="1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400" b="1" dirty="0" err="1" smtClean="0">
                <a:solidFill>
                  <a:srgbClr val="CC00FF"/>
                </a:solidFill>
                <a:latin typeface="Power Geez Unicode1" pitchFamily="2" charset="0"/>
              </a:rPr>
              <a:t>ማሻሻል</a:t>
            </a:r>
            <a:r>
              <a:rPr lang="en-GB" sz="2400" b="1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sz="2400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534400" cy="601980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3200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sz="3200" b="1" dirty="0" smtClean="0">
                <a:latin typeface="Power Geez Unicode1" panose="00000400000000000000" pitchFamily="2" charset="0"/>
              </a:rPr>
              <a:t> </a:t>
            </a:r>
            <a:r>
              <a:rPr lang="en-US" sz="3200" b="1" dirty="0" err="1">
                <a:latin typeface="Power Geez Unicode1" panose="00000400000000000000" pitchFamily="2" charset="0"/>
              </a:rPr>
              <a:t>ዋና</a:t>
            </a:r>
            <a:r>
              <a:rPr lang="en-US" sz="3200" b="1" dirty="0">
                <a:latin typeface="Power Geez Unicode1" panose="00000400000000000000" pitchFamily="2" charset="0"/>
              </a:rPr>
              <a:t> </a:t>
            </a:r>
            <a:r>
              <a:rPr lang="en-US" sz="32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3200" b="1" dirty="0" smtClean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የኢንፎርመሽን </a:t>
            </a:r>
            <a:r>
              <a:rPr lang="am-ET" sz="2900" dirty="0">
                <a:latin typeface="Power Geez Unicode1" pitchFamily="2" charset="0"/>
              </a:rPr>
              <a:t>ቴክኖሎጂና የመረጃ ማዕከል የኃብት አቅርቦትና አስተዳደርን ማሻሻል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>
                <a:latin typeface="Power Geez Unicode1" pitchFamily="2" charset="0"/>
              </a:rPr>
              <a:t>የፕሮጀክቶች የሃብት ማፈላለግ ሥራዎችን </a:t>
            </a:r>
            <a:r>
              <a:rPr lang="am-ET" sz="2900" dirty="0" smtClean="0">
                <a:latin typeface="Power Geez Unicode1" pitchFamily="2" charset="0"/>
              </a:rPr>
              <a:t>ማሳደግ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የውስጥ </a:t>
            </a:r>
            <a:r>
              <a:rPr lang="am-ET" sz="2900" dirty="0">
                <a:latin typeface="Power Geez Unicode1" pitchFamily="2" charset="0"/>
              </a:rPr>
              <a:t>ኦዲት ዉቴታማነትን </a:t>
            </a:r>
            <a:r>
              <a:rPr lang="am-ET" sz="2900" dirty="0" smtClean="0">
                <a:latin typeface="Power Geez Unicode1" pitchFamily="2" charset="0"/>
              </a:rPr>
              <a:t>ማጠናከር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የግዥና </a:t>
            </a:r>
            <a:r>
              <a:rPr lang="am-ET" sz="2900" dirty="0">
                <a:latin typeface="Power Geez Unicode1" pitchFamily="2" charset="0"/>
              </a:rPr>
              <a:t>ንብረት አስተዳደር ሥርዓት ውጤታማነትን ማረጋገጥ 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የደመወዝ </a:t>
            </a:r>
            <a:r>
              <a:rPr lang="am-ET" sz="2900" dirty="0">
                <a:latin typeface="Power Geez Unicode1" pitchFamily="2" charset="0"/>
              </a:rPr>
              <a:t>ክፍያ ስረአት ዉጤታማነት </a:t>
            </a:r>
            <a:r>
              <a:rPr lang="am-ET" sz="2900" dirty="0" smtClean="0">
                <a:latin typeface="Power Geez Unicode1" pitchFamily="2" charset="0"/>
              </a:rPr>
              <a:t>ማረጋገጥ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የሀብት </a:t>
            </a:r>
            <a:r>
              <a:rPr lang="am-ET" sz="2900" dirty="0">
                <a:latin typeface="Power Geez Unicode1" pitchFamily="2" charset="0"/>
              </a:rPr>
              <a:t>አጠቃቀምን </a:t>
            </a:r>
            <a:r>
              <a:rPr lang="am-ET" sz="2900" dirty="0" smtClean="0">
                <a:latin typeface="Power Geez Unicode1" pitchFamily="2" charset="0"/>
              </a:rPr>
              <a:t>ማሻሻል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የደህንነትና </a:t>
            </a:r>
            <a:r>
              <a:rPr lang="am-ET" sz="2900" dirty="0">
                <a:latin typeface="Power Geez Unicode1" pitchFamily="2" charset="0"/>
              </a:rPr>
              <a:t>የጥበቃ ተግባራትን </a:t>
            </a:r>
            <a:r>
              <a:rPr lang="am-ET" sz="2900" dirty="0" smtClean="0">
                <a:latin typeface="Power Geez Unicode1" pitchFamily="2" charset="0"/>
              </a:rPr>
              <a:t>ማጠናከር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የሰው </a:t>
            </a:r>
            <a:r>
              <a:rPr lang="am-ET" sz="2900" dirty="0">
                <a:latin typeface="Power Geez Unicode1" pitchFamily="2" charset="0"/>
              </a:rPr>
              <a:t>ሃብት ክንውን መረጃዎች ተደራሽነትን </a:t>
            </a:r>
            <a:r>
              <a:rPr lang="am-ET" sz="2900" dirty="0" smtClean="0">
                <a:latin typeface="Power Geez Unicode1" pitchFamily="2" charset="0"/>
              </a:rPr>
              <a:t>ማሻሻል፣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የሰው </a:t>
            </a:r>
            <a:r>
              <a:rPr lang="am-ET" sz="2900" dirty="0">
                <a:latin typeface="Power Geez Unicode1" pitchFamily="2" charset="0"/>
              </a:rPr>
              <a:t>ሃብት ጉዳዮችና የሙሌትን </a:t>
            </a:r>
            <a:r>
              <a:rPr lang="am-ET" sz="2900" dirty="0" smtClean="0">
                <a:latin typeface="Power Geez Unicode1" pitchFamily="2" charset="0"/>
              </a:rPr>
              <a:t>ማሻሻል፣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አወንታዊ </a:t>
            </a:r>
            <a:r>
              <a:rPr lang="am-ET" sz="2900" dirty="0">
                <a:latin typeface="Power Geez Unicode1" pitchFamily="2" charset="0"/>
              </a:rPr>
              <a:t>ድጋፍ የሚመለከታቸው ሠራተኞች ተጠቃሚነትን </a:t>
            </a:r>
            <a:r>
              <a:rPr lang="am-ET" sz="2900" dirty="0" smtClean="0">
                <a:latin typeface="Power Geez Unicode1" pitchFamily="2" charset="0"/>
              </a:rPr>
              <a:t>ማሻሻል፣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የደንበኞች </a:t>
            </a:r>
            <a:r>
              <a:rPr lang="am-ET" sz="2900" dirty="0">
                <a:latin typeface="Power Geez Unicode1" pitchFamily="2" charset="0"/>
              </a:rPr>
              <a:t>የአገልግሎት አሰጣጥን </a:t>
            </a:r>
            <a:r>
              <a:rPr lang="am-ET" sz="2900" dirty="0" smtClean="0">
                <a:latin typeface="Power Geez Unicode1" pitchFamily="2" charset="0"/>
              </a:rPr>
              <a:t>ማሻሻል</a:t>
            </a:r>
            <a:endParaRPr lang="en-GB" sz="2900" dirty="0" smtClean="0">
              <a:latin typeface="Power Geez Unicode1" pitchFamily="2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am-ET" sz="2900" dirty="0" smtClean="0">
                <a:latin typeface="Power Geez Unicode1" pitchFamily="2" charset="0"/>
              </a:rPr>
              <a:t>ለሚቀርቡ </a:t>
            </a:r>
            <a:r>
              <a:rPr lang="am-ET" sz="2900" dirty="0">
                <a:latin typeface="Power Geez Unicode1" pitchFamily="2" charset="0"/>
              </a:rPr>
              <a:t>ቅሬታዎችና አቤቱታዎች ምላሽ አሰጣጥን ማሻሻል</a:t>
            </a:r>
            <a:r>
              <a:rPr lang="am-ET" sz="2900" dirty="0" smtClean="0">
                <a:latin typeface="Power Geez Unicode1" pitchFamily="2" charset="0"/>
              </a:rPr>
              <a:t>፣</a:t>
            </a:r>
            <a:endParaRPr lang="en-US" sz="29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ግብ</a:t>
            </a:r>
            <a:r>
              <a:rPr lang="en-GB" sz="2000" b="1" dirty="0" smtClean="0">
                <a:solidFill>
                  <a:srgbClr val="3009D5"/>
                </a:solidFill>
                <a:latin typeface="Power Geez Unicode1" pitchFamily="2" charset="0"/>
              </a:rPr>
              <a:t> 12.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የአፈጻጸም</a:t>
            </a:r>
            <a:r>
              <a:rPr lang="en-GB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የክትትልና</a:t>
            </a:r>
            <a:r>
              <a:rPr lang="en-GB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</a:rPr>
              <a:t>ድጋፍ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3009D5"/>
                </a:solidFill>
                <a:latin typeface="Power Geez Unicode1" pitchFamily="2" charset="0"/>
              </a:rPr>
              <a:t>አሠራርን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en-GB" sz="2000" b="1" dirty="0" err="1" smtClean="0">
                <a:solidFill>
                  <a:srgbClr val="3009D5"/>
                </a:solidFill>
                <a:latin typeface="Power Geez Unicode1" pitchFamily="2" charset="0"/>
              </a:rPr>
              <a:t>ማሻሻል</a:t>
            </a:r>
            <a:r>
              <a:rPr lang="en-GB" sz="2000" b="1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CC00FF"/>
                </a:solidFill>
                <a:latin typeface="Power Geez Unicode1" pitchFamily="2" charset="0"/>
              </a:rPr>
              <a:t>በቁጥር</a:t>
            </a:r>
            <a:r>
              <a:rPr lang="en-GB" sz="2000" dirty="0" smtClean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000" b="1" dirty="0">
              <a:solidFill>
                <a:srgbClr val="3009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382000" cy="54833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2000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sz="2000" b="1" dirty="0" smtClean="0"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latin typeface="Power Geez Unicode1" panose="00000400000000000000" pitchFamily="2" charset="0"/>
              </a:rPr>
              <a:t>ዋና</a:t>
            </a:r>
            <a:r>
              <a:rPr lang="en-US" sz="2000" b="1" dirty="0"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2000" b="1" dirty="0" smtClean="0">
              <a:latin typeface="Power Geez Unicode1" panose="00000400000000000000" pitchFamily="2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የ2016 </a:t>
            </a:r>
            <a:r>
              <a:rPr lang="am-ET" sz="2000" dirty="0">
                <a:latin typeface="Power Geez Unicode1" pitchFamily="2" charset="0"/>
              </a:rPr>
              <a:t>በጀት አመት ዕቅድ አፈጻጸም መገምገም፣ 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የ2017 </a:t>
            </a:r>
            <a:r>
              <a:rPr lang="am-ET" sz="2000" dirty="0">
                <a:latin typeface="Power Geez Unicode1" pitchFamily="2" charset="0"/>
              </a:rPr>
              <a:t>ዕቅድ </a:t>
            </a:r>
            <a:r>
              <a:rPr lang="am-ET" sz="2000" dirty="0" smtClean="0">
                <a:latin typeface="Power Geez Unicode1" pitchFamily="2" charset="0"/>
              </a:rPr>
              <a:t>ዝግጅት</a:t>
            </a:r>
            <a:r>
              <a:rPr lang="en-GB" sz="2000" dirty="0" smtClean="0">
                <a:latin typeface="Power Geez Unicode1" pitchFamily="2" charset="0"/>
              </a:rPr>
              <a:t>፣ </a:t>
            </a:r>
            <a:r>
              <a:rPr lang="am-ET" sz="2000" dirty="0" smtClean="0">
                <a:latin typeface="Power Geez Unicode1" pitchFamily="2" charset="0"/>
              </a:rPr>
              <a:t>ክትትላና ድጋፍ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ማድረግ</a:t>
            </a:r>
            <a:endParaRPr lang="am-ET" sz="2000" dirty="0">
              <a:latin typeface="Power Geez Unicode1" pitchFamily="2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GB" sz="2000" dirty="0" err="1" smtClean="0">
                <a:latin typeface="Power Geez Unicode1" pitchFamily="2" charset="0"/>
              </a:rPr>
              <a:t>የሠራተኞች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የስራ </a:t>
            </a:r>
            <a:r>
              <a:rPr lang="am-ET" sz="2000" dirty="0">
                <a:latin typeface="Power Geez Unicode1" pitchFamily="2" charset="0"/>
              </a:rPr>
              <a:t>አፈፃፀመም </a:t>
            </a:r>
            <a:r>
              <a:rPr lang="am-ET" sz="2000" dirty="0" smtClean="0">
                <a:latin typeface="Power Geez Unicode1" pitchFamily="2" charset="0"/>
              </a:rPr>
              <a:t>ምዘና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ማከናወን</a:t>
            </a:r>
            <a:endParaRPr lang="am-ET" sz="2000" dirty="0">
              <a:latin typeface="Power Geez Unicode1" pitchFamily="2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የአፈጻጸም </a:t>
            </a:r>
            <a:r>
              <a:rPr lang="am-ET" sz="2000" dirty="0">
                <a:latin typeface="Power Geez Unicode1" pitchFamily="2" charset="0"/>
              </a:rPr>
              <a:t>ሪፖርት </a:t>
            </a:r>
            <a:r>
              <a:rPr lang="am-ET" sz="2000" dirty="0" smtClean="0">
                <a:latin typeface="Power Geez Unicode1" pitchFamily="2" charset="0"/>
              </a:rPr>
              <a:t>ለማዛ</a:t>
            </a:r>
            <a:r>
              <a:rPr lang="en-US" sz="2000" dirty="0" err="1" smtClean="0">
                <a:latin typeface="Power Geez Unicode1" pitchFamily="2" charset="0"/>
              </a:rPr>
              <a:t>ጋ</a:t>
            </a:r>
            <a:r>
              <a:rPr lang="en-US" sz="2000" dirty="0" err="1">
                <a:latin typeface="Power Geez Unicode1" pitchFamily="2" charset="0"/>
              </a:rPr>
              <a:t>ጀ</a:t>
            </a:r>
            <a:r>
              <a:rPr lang="am-ET" sz="2000" dirty="0" smtClean="0">
                <a:latin typeface="Power Geez Unicode1" pitchFamily="2" charset="0"/>
              </a:rPr>
              <a:t>ት </a:t>
            </a:r>
            <a:r>
              <a:rPr lang="am-ET" sz="2000" dirty="0">
                <a:latin typeface="Power Geez Unicode1" pitchFamily="2" charset="0"/>
              </a:rPr>
              <a:t>የሚያስችሉ ወቅታዊ መረጃዎችን ማሰባሰብ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የዕቅዶችና የሥራ </a:t>
            </a:r>
            <a:r>
              <a:rPr lang="am-ET" sz="2000" dirty="0">
                <a:latin typeface="Power Geez Unicode1" pitchFamily="2" charset="0"/>
              </a:rPr>
              <a:t>አፈፃፀም ሪፖርት ዝግጅትን </a:t>
            </a:r>
            <a:r>
              <a:rPr lang="am-ET" sz="2000" dirty="0" smtClean="0">
                <a:latin typeface="Power Geez Unicode1" pitchFamily="2" charset="0"/>
              </a:rPr>
              <a:t>ጥራትን</a:t>
            </a:r>
            <a:r>
              <a:rPr lang="en-GB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ማሻሻል</a:t>
            </a:r>
            <a:r>
              <a:rPr lang="am-ET" sz="2000" dirty="0">
                <a:latin typeface="Power Geez Unicode1" pitchFamily="2" charset="0"/>
              </a:rPr>
              <a:t>፣   </a:t>
            </a:r>
            <a:endParaRPr lang="en-GB" sz="2000" dirty="0" smtClean="0">
              <a:latin typeface="Power Geez Unicode1" pitchFamily="2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የድጋፍና ክትትል</a:t>
            </a:r>
            <a:r>
              <a:rPr lang="en-GB" sz="2000" dirty="0" smtClean="0">
                <a:latin typeface="Power Geez Unicode1" pitchFamily="2" charset="0"/>
              </a:rPr>
              <a:t>፣ </a:t>
            </a:r>
            <a:r>
              <a:rPr lang="am-ET" sz="2000" dirty="0" smtClean="0">
                <a:latin typeface="Power Geez Unicode1" pitchFamily="2" charset="0"/>
              </a:rPr>
              <a:t>የግምገማ</a:t>
            </a:r>
            <a:r>
              <a:rPr lang="am-ET" sz="2000" dirty="0">
                <a:latin typeface="Power Geez Unicode1" pitchFamily="2" charset="0"/>
              </a:rPr>
              <a:t>፣ ሪፖርት እና ግብረ-መልስ </a:t>
            </a:r>
            <a:r>
              <a:rPr lang="am-ET" sz="2000" dirty="0" smtClean="0">
                <a:latin typeface="Power Geez Unicode1" pitchFamily="2" charset="0"/>
              </a:rPr>
              <a:t>ሥርዓት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ማሻሻል</a:t>
            </a:r>
            <a:endParaRPr lang="am-ET" sz="2000" dirty="0">
              <a:latin typeface="Power Geez Unicode1" pitchFamily="2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የሥራ </a:t>
            </a:r>
            <a:r>
              <a:rPr lang="am-ET" sz="2000" dirty="0">
                <a:latin typeface="Power Geez Unicode1" pitchFamily="2" charset="0"/>
              </a:rPr>
              <a:t>እቅድና የድርጊት መርሃ ግብር ዝግጅትን ማሻሻል፣</a:t>
            </a:r>
          </a:p>
          <a:p>
            <a:pPr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ኦዲት </a:t>
            </a:r>
            <a:r>
              <a:rPr lang="en-US" sz="2000" dirty="0" err="1" smtClean="0">
                <a:latin typeface="Power Geez Unicode1" pitchFamily="2" charset="0"/>
              </a:rPr>
              <a:t>ማከናወን</a:t>
            </a:r>
            <a:r>
              <a:rPr lang="en-US" sz="2000" dirty="0" smtClean="0">
                <a:latin typeface="Power Geez Unicode1" pitchFamily="2" charset="0"/>
              </a:rPr>
              <a:t> /</a:t>
            </a:r>
            <a:r>
              <a:rPr lang="am-ET" sz="2000" dirty="0" smtClean="0">
                <a:latin typeface="Power Geez Unicode1" pitchFamily="2" charset="0"/>
              </a:rPr>
              <a:t>ማድረግ</a:t>
            </a:r>
            <a:r>
              <a:rPr lang="en-US" sz="2000" dirty="0" smtClean="0">
                <a:latin typeface="Power Geez Unicode1" pitchFamily="2" charset="0"/>
              </a:rPr>
              <a:t>/ና </a:t>
            </a:r>
            <a:r>
              <a:rPr lang="am-ET" sz="2000" dirty="0" smtClean="0">
                <a:latin typeface="Power Geez Unicode1" pitchFamily="2" charset="0"/>
              </a:rPr>
              <a:t>ሪፖርት </a:t>
            </a:r>
            <a:r>
              <a:rPr lang="am-ET" sz="2000" dirty="0">
                <a:latin typeface="Power Geez Unicode1" pitchFamily="2" charset="0"/>
              </a:rPr>
              <a:t>ማቅረብ  </a:t>
            </a:r>
          </a:p>
          <a:p>
            <a:pPr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የተቋሙን </a:t>
            </a:r>
            <a:r>
              <a:rPr lang="am-ET" sz="2000" dirty="0">
                <a:latin typeface="Power Geez Unicode1" pitchFamily="2" charset="0"/>
              </a:rPr>
              <a:t>ሠራተኞች የሥራ አፈፃፀም ምዘና ውጤት አሰጣጥ አግባብነት ማሻሻል</a:t>
            </a:r>
          </a:p>
          <a:p>
            <a:pPr>
              <a:buFont typeface="Wingdings" pitchFamily="2" charset="2"/>
              <a:buChar char="q"/>
            </a:pPr>
            <a:r>
              <a:rPr lang="am-ET" sz="2000" dirty="0" smtClean="0">
                <a:latin typeface="Power Geez Unicode1" pitchFamily="2" charset="0"/>
              </a:rPr>
              <a:t>የተቋሙን የሥራና </a:t>
            </a:r>
            <a:r>
              <a:rPr lang="am-ET" sz="2000" dirty="0">
                <a:latin typeface="Power Geez Unicode1" pitchFamily="2" charset="0"/>
              </a:rPr>
              <a:t>ማህበራዊ ግንኙነት </a:t>
            </a:r>
            <a:r>
              <a:rPr lang="am-ET" sz="2000" dirty="0" smtClean="0">
                <a:latin typeface="Power Geez Unicode1" pitchFamily="2" charset="0"/>
              </a:rPr>
              <a:t>ማሳደግ</a:t>
            </a:r>
            <a:endParaRPr lang="am-E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477000"/>
          </a:xfrm>
          <a:solidFill>
            <a:schemeClr val="accent3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err="1" smtClean="0">
                <a:solidFill>
                  <a:srgbClr val="CC00FF"/>
                </a:solidFill>
                <a:latin typeface="Power Geez Unicode1" panose="00000400000000000000" pitchFamily="2" charset="0"/>
              </a:rPr>
              <a:t>መግቢያ</a:t>
            </a:r>
            <a:endParaRPr lang="en-US" sz="9600" b="1" dirty="0" smtClean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8000" dirty="0" err="1" smtClean="0">
                <a:latin typeface="Power Geez Unicode1" pitchFamily="2" charset="0"/>
              </a:rPr>
              <a:t>የፌዴራል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የፍትሕ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እና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የሕግ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ኢንስቲትዩት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በአዋጅ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ቁጥር</a:t>
            </a:r>
            <a:r>
              <a:rPr lang="en-US" sz="8000" dirty="0" smtClean="0">
                <a:latin typeface="Power Geez Unicode1" pitchFamily="2" charset="0"/>
              </a:rPr>
              <a:t> 1071/2010 </a:t>
            </a:r>
            <a:r>
              <a:rPr lang="en-US" sz="8000" dirty="0" err="1" smtClean="0">
                <a:latin typeface="Power Geez Unicode1" pitchFamily="2" charset="0"/>
              </a:rPr>
              <a:t>የተቋቋመ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ሲሆን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የሚከተሉትን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ዋና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ዋና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ተግባራት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እያከናነ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ይገኛል</a:t>
            </a:r>
            <a:r>
              <a:rPr lang="en-US" sz="8000" dirty="0" smtClean="0">
                <a:latin typeface="Power Geez Unicode1" pitchFamily="2" charset="0"/>
              </a:rPr>
              <a:t>፡፡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Ø"/>
            </a:pPr>
            <a:endParaRPr lang="en-GB" sz="36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የፍትህና የሕግ ጥናትና ምርምሮች ማካሄድ፤ 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8000" dirty="0" err="1" smtClean="0">
                <a:latin typeface="Power Geez Unicode1" pitchFamily="2" charset="0"/>
              </a:rPr>
              <a:t>ለፍትህ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ዘርፍ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ባለሙያዎችና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አመራሮች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የአቅም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ግንባታ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ሥልጠናዎች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en-US" sz="8000" dirty="0" err="1" smtClean="0">
                <a:latin typeface="Power Geez Unicode1" pitchFamily="2" charset="0"/>
              </a:rPr>
              <a:t>መስጠት</a:t>
            </a:r>
            <a:r>
              <a:rPr lang="en-US" sz="8000" dirty="0" smtClean="0">
                <a:latin typeface="Power Geez Unicode1" pitchFamily="2" charset="0"/>
              </a:rPr>
              <a:t>፣ </a:t>
            </a: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 አካላት ማሰልጠኛ ማዕከል አሰልጣኞችን ብቃት ማረጋገጥ፤ 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 ሥርዓት</a:t>
            </a:r>
            <a:r>
              <a:rPr lang="en-US" sz="8000" dirty="0">
                <a:latin typeface="Power Geez Unicode1" pitchFamily="2" charset="0"/>
              </a:rPr>
              <a:t>ና</a:t>
            </a:r>
            <a:r>
              <a:rPr lang="am-ET" sz="8000" dirty="0">
                <a:latin typeface="Power Geez Unicode1" pitchFamily="2" charset="0"/>
              </a:rPr>
              <a:t> የሕግ ትምህርት ማሻሻያ </a:t>
            </a:r>
            <a:r>
              <a:rPr lang="am-ET" sz="8000" dirty="0" smtClean="0">
                <a:latin typeface="Power Geez Unicode1" pitchFamily="2" charset="0"/>
              </a:rPr>
              <a:t>ፕሮግራም ማስተባበርና መደገፍ፤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am-ET" sz="8000" dirty="0" smtClean="0">
                <a:latin typeface="Power Geez Unicode1" pitchFamily="2" charset="0"/>
              </a:rPr>
              <a:t>የፍትህና የሕግ መረጃ ማዕከል ማደራጀትና መረጃን ተደራሽ</a:t>
            </a:r>
            <a:r>
              <a:rPr lang="en-US" sz="8000" dirty="0" smtClean="0">
                <a:latin typeface="Power Geez Unicode1" pitchFamily="2" charset="0"/>
              </a:rPr>
              <a:t> </a:t>
            </a:r>
            <a:r>
              <a:rPr lang="am-ET" sz="8000" dirty="0" smtClean="0">
                <a:latin typeface="Power Geez Unicode1" pitchFamily="2" charset="0"/>
              </a:rPr>
              <a:t>ማድረግ ተግባራት ይገኙበታል፡፡</a:t>
            </a:r>
            <a:endParaRPr lang="en-GB" sz="8000" dirty="0" smtClean="0">
              <a:latin typeface="Power Geez Unicode1" pitchFamily="2" charset="0"/>
            </a:endParaRPr>
          </a:p>
          <a:p>
            <a:pPr lvl="0" algn="just">
              <a:lnSpc>
                <a:spcPct val="120000"/>
              </a:lnSpc>
              <a:buFont typeface="Wingdings" pitchFamily="2" charset="2"/>
              <a:buChar char="q"/>
            </a:pPr>
            <a:endParaRPr lang="en-GB" sz="2900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5</a:t>
            </a:r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199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1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ግብ</a:t>
            </a:r>
            <a:r>
              <a:rPr lang="en-GB" sz="2400" b="1" dirty="0" smtClean="0">
                <a:solidFill>
                  <a:srgbClr val="0711CF"/>
                </a:solidFill>
                <a:latin typeface="Power Geez Unicode1" pitchFamily="2" charset="0"/>
              </a:rPr>
              <a:t> 13. </a:t>
            </a:r>
            <a:r>
              <a:rPr lang="en-GB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የለውጥ</a:t>
            </a:r>
            <a:r>
              <a:rPr lang="en-GB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ሰራዎች</a:t>
            </a:r>
            <a:r>
              <a:rPr lang="en-GB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400" b="1" dirty="0" err="1">
                <a:solidFill>
                  <a:srgbClr val="0711CF"/>
                </a:solidFill>
                <a:latin typeface="Power Geez Unicode1" pitchFamily="2" charset="0"/>
              </a:rPr>
              <a:t>ግንባታን</a:t>
            </a:r>
            <a:r>
              <a:rPr lang="en-GB" sz="24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400" b="1" dirty="0" err="1">
                <a:solidFill>
                  <a:srgbClr val="0711CF"/>
                </a:solidFill>
                <a:latin typeface="Power Geez Unicode1" pitchFamily="2" charset="0"/>
              </a:rPr>
              <a:t>ማጎልበት</a:t>
            </a:r>
            <a:r>
              <a:rPr lang="en-GB" sz="24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sz="2400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400" b="1" dirty="0">
              <a:solidFill>
                <a:srgbClr val="0711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001000" cy="571195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sz="2000" b="1" dirty="0" smtClean="0"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latin typeface="Power Geez Unicode1" panose="00000400000000000000" pitchFamily="2" charset="0"/>
              </a:rPr>
              <a:t>ዋና</a:t>
            </a:r>
            <a:r>
              <a:rPr lang="en-US" sz="2000" b="1" dirty="0"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2000" b="1" dirty="0" smtClean="0">
              <a:latin typeface="Power Geez Unicode1" panose="00000400000000000000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የተቋሙን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የአገልግሎት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አሰጣጥ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ችግሮች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በዳሰሳ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ጥናት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በመለየት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የአሠራር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ሥርዓትን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ማሻሻል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የተገልጋዮች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ቻርተር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እንዲዘጋጅ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በማድረግ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የአገልግሎት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አሰጣጥን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ቅልጥፍናና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ተደራሽነት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ማሻሻል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በተቋሙ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የሚተገበሩ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የለውጥ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መሳሪያዎች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መደበኛ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የአሰራር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ሥርዓት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ሂደቶች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እንዲዘምኑና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በዲጂታል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ቴክኖሎጅ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እንዲታገዙ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ክትትልና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ድጋፍን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ማጎልበት</a:t>
            </a:r>
            <a:r>
              <a:rPr lang="en-US" sz="2000" dirty="0" smtClean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አዳዲስ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የለውጥ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አሠራሮችን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በማጥናት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እንዲተገበሩ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ማድረግና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አፈፃፀማቸውን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ማሻሻል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የተቋሙን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የለውጥ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ስራዎች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ግንባታን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ማሳደግ</a:t>
            </a:r>
            <a:endParaRPr lang="en-US" sz="2000" dirty="0">
              <a:latin typeface="Power Geez Unicode1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ግብ</a:t>
            </a:r>
            <a:r>
              <a:rPr lang="en-GB" sz="2400" b="1" dirty="0" smtClean="0">
                <a:solidFill>
                  <a:srgbClr val="0711CF"/>
                </a:solidFill>
                <a:latin typeface="Power Geez Unicode1" pitchFamily="2" charset="0"/>
              </a:rPr>
              <a:t> 14. </a:t>
            </a:r>
            <a:r>
              <a:rPr lang="en-GB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የመፈፀም</a:t>
            </a:r>
            <a:r>
              <a:rPr lang="en-GB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400" b="1" dirty="0" err="1">
                <a:solidFill>
                  <a:srgbClr val="0711CF"/>
                </a:solidFill>
                <a:latin typeface="Power Geez Unicode1" pitchFamily="2" charset="0"/>
              </a:rPr>
              <a:t>አቅምን</a:t>
            </a:r>
            <a:r>
              <a:rPr lang="en-GB" sz="24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400" b="1" dirty="0" err="1" smtClean="0">
                <a:solidFill>
                  <a:srgbClr val="0711CF"/>
                </a:solidFill>
                <a:latin typeface="Power Geez Unicode1" pitchFamily="2" charset="0"/>
              </a:rPr>
              <a:t>ማጎልበት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sz="2400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sz="2400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r>
              <a:rPr lang="en-GB" sz="24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GB" sz="2400" b="1" dirty="0">
              <a:solidFill>
                <a:srgbClr val="0711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382000" cy="55595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sz="2000" b="1" dirty="0" smtClean="0"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latin typeface="Power Geez Unicode1" panose="00000400000000000000" pitchFamily="2" charset="0"/>
              </a:rPr>
              <a:t>ዋና</a:t>
            </a:r>
            <a:r>
              <a:rPr lang="en-US" sz="2000" b="1" dirty="0"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latin typeface="Power Geez Unicode1" panose="00000400000000000000" pitchFamily="2" charset="0"/>
              </a:rPr>
              <a:t>ተግባራት</a:t>
            </a:r>
            <a:endParaRPr lang="en-US" sz="2000" b="1" dirty="0" smtClean="0">
              <a:latin typeface="Power Geez Unicode1" panose="00000400000000000000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ሠራተኞች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የሙያ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ማሳደጊያ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ሥልጠና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እንዲያገኙ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ማድረግ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የሥነ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ምግባርና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አቅም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ግንባታ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ስራን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ዉጤታማ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ማድረግ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ሴት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ሠራተኞች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የተለያዩ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ሥልጠና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እንዲያገኙ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ማድረግ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የሥራ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ባህልን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ማሳደግ</a:t>
            </a:r>
            <a:r>
              <a:rPr lang="en-US" sz="2000" dirty="0">
                <a:latin typeface="Power Geez Unicode1" pitchFamily="2" charset="0"/>
              </a:rPr>
              <a:t>፣ </a:t>
            </a:r>
            <a:r>
              <a:rPr lang="en-US" sz="2000" dirty="0" err="1">
                <a:latin typeface="Power Geez Unicode1" pitchFamily="2" charset="0"/>
              </a:rPr>
              <a:t>የሥራ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አመራር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ብቃትን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ማሳደግ</a:t>
            </a:r>
            <a:r>
              <a:rPr lang="en-US" sz="2000" dirty="0">
                <a:latin typeface="Power Geez Unicode1" pitchFamily="2" charset="0"/>
              </a:rPr>
              <a:t>፣ </a:t>
            </a:r>
            <a:r>
              <a:rPr lang="en-US" sz="2000" dirty="0" err="1">
                <a:latin typeface="Power Geez Unicode1" pitchFamily="2" charset="0"/>
              </a:rPr>
              <a:t>የሥራ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ልምድ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ልውውጥ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ማሻሻል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የአይሲቲ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ስልጣና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መስጠት</a:t>
            </a:r>
            <a:endParaRPr lang="en-US" sz="2000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የስልጠና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>
                <a:latin typeface="Power Geez Unicode1" pitchFamily="2" charset="0"/>
              </a:rPr>
              <a:t>/</a:t>
            </a:r>
            <a:r>
              <a:rPr lang="en-US" sz="2000" dirty="0" err="1">
                <a:latin typeface="Power Geez Unicode1" pitchFamily="2" charset="0"/>
              </a:rPr>
              <a:t>ትምህርት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ዕድል</a:t>
            </a:r>
            <a:r>
              <a:rPr lang="en-US" sz="2000" dirty="0">
                <a:latin typeface="Power Geez Unicode1" pitchFamily="2" charset="0"/>
              </a:rPr>
              <a:t>/ </a:t>
            </a:r>
            <a:r>
              <a:rPr lang="en-US" sz="2000" dirty="0" err="1">
                <a:latin typeface="Power Geez Unicode1" pitchFamily="2" charset="0"/>
              </a:rPr>
              <a:t>አፈፃፀም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የውስጥ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መመሪያዎች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ዝግጅት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ማሻሻል</a:t>
            </a:r>
            <a:r>
              <a:rPr lang="en-US" sz="2000" dirty="0" smtClean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የብቃት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ማረጋገጫ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ሥርዓት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መዘርጋትና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አተገባበሩን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ማሳደግ</a:t>
            </a:r>
            <a:r>
              <a:rPr lang="en-US" sz="2000" dirty="0" smtClean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itchFamily="2" charset="0"/>
              </a:rPr>
              <a:t>የተቋሙን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አመራሮችና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ሠራተኞች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በለውጥና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መልካም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አስተዳደር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ሥራዎች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ላይ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ግንዛቢያቸውን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ማሳደግ</a:t>
            </a:r>
            <a:r>
              <a:rPr lang="en-US" sz="2000" dirty="0">
                <a:latin typeface="Power Geez Unicode1" pitchFamily="2" charset="0"/>
              </a:rPr>
              <a:t>፣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67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ግብ</a:t>
            </a:r>
            <a:r>
              <a:rPr lang="en-GB" sz="2000" b="1" dirty="0" smtClean="0">
                <a:solidFill>
                  <a:srgbClr val="0711CF"/>
                </a:solidFill>
                <a:latin typeface="Power Geez Unicode1" pitchFamily="2" charset="0"/>
              </a:rPr>
              <a:t> 15</a:t>
            </a:r>
            <a:r>
              <a:rPr lang="en-GB" sz="2000" b="1" dirty="0">
                <a:solidFill>
                  <a:srgbClr val="0711CF"/>
                </a:solidFill>
                <a:latin typeface="Power Geez Unicode1" pitchFamily="2" charset="0"/>
              </a:rPr>
              <a:t>. </a:t>
            </a:r>
            <a:r>
              <a:rPr lang="en-GB" sz="2000" b="1" dirty="0" err="1">
                <a:solidFill>
                  <a:srgbClr val="0711CF"/>
                </a:solidFill>
                <a:latin typeface="Power Geez Unicode1" pitchFamily="2" charset="0"/>
              </a:rPr>
              <a:t>የኢንፎርሜሽን</a:t>
            </a:r>
            <a:r>
              <a:rPr lang="en-GB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0711CF"/>
                </a:solidFill>
                <a:latin typeface="Power Geez Unicode1" pitchFamily="2" charset="0"/>
              </a:rPr>
              <a:t>ቴክኖሎጂ</a:t>
            </a:r>
            <a:r>
              <a:rPr lang="en-GB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000" b="1" dirty="0" err="1">
                <a:solidFill>
                  <a:srgbClr val="0711CF"/>
                </a:solidFill>
                <a:latin typeface="Power Geez Unicode1" pitchFamily="2" charset="0"/>
              </a:rPr>
              <a:t>አጠቃቀምን</a:t>
            </a:r>
            <a:r>
              <a:rPr lang="en-GB" sz="2000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sz="2000" b="1" dirty="0" err="1" smtClean="0">
                <a:solidFill>
                  <a:srgbClr val="0711CF"/>
                </a:solidFill>
                <a:latin typeface="Power Geez Unicode1" pitchFamily="2" charset="0"/>
              </a:rPr>
              <a:t>ማሳደግ</a:t>
            </a:r>
            <a:r>
              <a:rPr lang="en-GB" sz="2000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am-ET" sz="2000" b="1" dirty="0" smtClean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sz="2000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sz="2000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sz="2000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686800" cy="5867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Power Geez Unicode1" panose="00000400000000000000" pitchFamily="2" charset="0"/>
              </a:rPr>
              <a:t>ዋና</a:t>
            </a:r>
            <a:r>
              <a:rPr lang="en-US" b="1" dirty="0" smtClean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 smtClean="0">
                <a:latin typeface="Power Geez Unicode1" panose="00000400000000000000" pitchFamily="2" charset="0"/>
              </a:rPr>
              <a:t>ተግባራት</a:t>
            </a:r>
            <a:endParaRPr lang="en-US" b="1" dirty="0" smtClean="0">
              <a:latin typeface="Power Geez Unicode1" panose="00000400000000000000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የመረጃ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ማዕከል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የኢንፎርሜሽን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ቴክኖሎጂ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አጠቃቀምን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ማሳደግ</a:t>
            </a:r>
            <a:r>
              <a:rPr lang="en-US" dirty="0">
                <a:latin typeface="Power Geez Unicode1" pitchFamily="2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በአያት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ጨፌ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የኢንተርኔት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የኢፍሚስ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እንዲሰጡ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ማስቻል</a:t>
            </a:r>
            <a:endParaRPr lang="en-US" dirty="0">
              <a:latin typeface="Power Geez Unicode1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በቨርችዋል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ለርኒግ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ስልጠናዎች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እንዲካሄዱ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የቴክኖሎጂ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መሰረተ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ልማት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መዘርጋት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በዌብሳይት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ፖርታል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የህግና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የፍትህ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መረጃዎችን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በመረጃ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ምንነት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ላይ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በተካሄደዉ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መሰረት</a:t>
            </a:r>
            <a:r>
              <a:rPr lang="en-US" dirty="0">
                <a:latin typeface="Power Geez Unicode1" pitchFamily="2" charset="0"/>
              </a:rPr>
              <a:t>  </a:t>
            </a:r>
            <a:r>
              <a:rPr lang="en-US" dirty="0" err="1">
                <a:latin typeface="Power Geez Unicode1" pitchFamily="2" charset="0"/>
              </a:rPr>
              <a:t>መረጃዎችን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በኦንላይን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መሰብሰብ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ለአያት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ጨፌ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የሰኪዩሪቲ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ሲሲ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ቲቪ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ላይ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እንዲዉል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ማድረግ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የኢንፎርሜሽን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ቴክኖሎጂ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አጠቃቀምን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በተቋሙ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እዲተገበር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ማድረግ</a:t>
            </a:r>
            <a:endParaRPr lang="en-US" dirty="0">
              <a:latin typeface="Power Geez Unicode1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ክፍሉ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መደበኛ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የአሰራር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በዲጂታል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ቴክኖሎጅ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እንዲታገዙ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ክትትልና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ድጋፍን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ማጎልበት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በቴክኖሎጅ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የተደገፈ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የሰዉ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ሀብት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መረጃ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አያያዝ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ስርዓትን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ማሳደግ</a:t>
            </a:r>
            <a:r>
              <a:rPr lang="en-US" dirty="0" smtClean="0">
                <a:latin typeface="Power Geez Unicode1" pitchFamily="2" charset="0"/>
              </a:rPr>
              <a:t>፣</a:t>
            </a:r>
          </a:p>
          <a:p>
            <a:pPr marL="0" indent="0" algn="ctr">
              <a:buNone/>
            </a:pPr>
            <a:r>
              <a:rPr lang="en-GB" b="1" dirty="0" err="1" smtClean="0">
                <a:solidFill>
                  <a:srgbClr val="0711CF"/>
                </a:solidFill>
                <a:latin typeface="Power Geez Unicode1" pitchFamily="2" charset="0"/>
              </a:rPr>
              <a:t>ግብ</a:t>
            </a:r>
            <a:r>
              <a:rPr lang="en-GB" b="1" dirty="0" smtClean="0">
                <a:solidFill>
                  <a:srgbClr val="0711CF"/>
                </a:solidFill>
                <a:latin typeface="Power Geez Unicode1" pitchFamily="2" charset="0"/>
              </a:rPr>
              <a:t> 16</a:t>
            </a:r>
            <a:r>
              <a:rPr lang="en-GB" b="1" dirty="0">
                <a:solidFill>
                  <a:srgbClr val="0711CF"/>
                </a:solidFill>
                <a:latin typeface="Power Geez Unicode1" pitchFamily="2" charset="0"/>
              </a:rPr>
              <a:t>. </a:t>
            </a:r>
            <a:r>
              <a:rPr lang="en-GB" b="1" dirty="0" err="1">
                <a:solidFill>
                  <a:srgbClr val="0711CF"/>
                </a:solidFill>
                <a:latin typeface="Power Geez Unicode1" pitchFamily="2" charset="0"/>
              </a:rPr>
              <a:t>ስራ</a:t>
            </a:r>
            <a:r>
              <a:rPr lang="en-GB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0711CF"/>
                </a:solidFill>
                <a:latin typeface="Power Geez Unicode1" pitchFamily="2" charset="0"/>
              </a:rPr>
              <a:t>አካባቢን</a:t>
            </a:r>
            <a:r>
              <a:rPr lang="en-GB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b="1" dirty="0" err="1">
                <a:solidFill>
                  <a:srgbClr val="0711CF"/>
                </a:solidFill>
                <a:latin typeface="Power Geez Unicode1" pitchFamily="2" charset="0"/>
              </a:rPr>
              <a:t>ምቹነት</a:t>
            </a:r>
            <a:r>
              <a:rPr lang="en-GB" b="1" dirty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en-GB" b="1" dirty="0" err="1" smtClean="0">
                <a:solidFill>
                  <a:srgbClr val="0711CF"/>
                </a:solidFill>
                <a:latin typeface="Power Geez Unicode1" pitchFamily="2" charset="0"/>
              </a:rPr>
              <a:t>ማሻሻል</a:t>
            </a:r>
            <a:r>
              <a:rPr lang="en-GB" b="1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r>
              <a:rPr lang="am-ET" b="1" dirty="0" smtClean="0">
                <a:solidFill>
                  <a:srgbClr val="CC00FF"/>
                </a:solidFill>
                <a:latin typeface="Power Geez Unicode1" pitchFamily="2" charset="0"/>
              </a:rPr>
              <a:t>በ</a:t>
            </a:r>
            <a:r>
              <a:rPr lang="am-ET" b="1" dirty="0">
                <a:solidFill>
                  <a:srgbClr val="CC00FF"/>
                </a:solidFill>
                <a:latin typeface="Power Geez Unicode1" pitchFamily="2" charset="0"/>
                <a:sym typeface="Symbol"/>
              </a:rPr>
              <a:t></a:t>
            </a:r>
            <a:r>
              <a:rPr lang="am-ET" b="1" dirty="0">
                <a:solidFill>
                  <a:srgbClr val="CC00FF"/>
                </a:solidFill>
                <a:latin typeface="Power Geez Unicode1" pitchFamily="2" charset="0"/>
              </a:rPr>
              <a:t> (በቁጥር)</a:t>
            </a:r>
            <a:r>
              <a:rPr lang="en-GB" dirty="0">
                <a:solidFill>
                  <a:srgbClr val="CC00FF"/>
                </a:solidFill>
                <a:latin typeface="Power Geez Unicode1" pitchFamily="2" charset="0"/>
              </a:rPr>
              <a:t> </a:t>
            </a:r>
            <a:endParaRPr lang="en-GB" b="1" dirty="0" smtClean="0">
              <a:solidFill>
                <a:srgbClr val="0711CF"/>
              </a:solidFill>
              <a:latin typeface="Power Geez Unicode1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ዋና</a:t>
            </a:r>
            <a:r>
              <a:rPr lang="en-US" b="1" dirty="0">
                <a:latin typeface="Power Geez Unicode1" panose="00000400000000000000" pitchFamily="2" charset="0"/>
              </a:rPr>
              <a:t> </a:t>
            </a:r>
            <a:r>
              <a:rPr lang="en-US" b="1" dirty="0" err="1">
                <a:latin typeface="Power Geez Unicode1" panose="00000400000000000000" pitchFamily="2" charset="0"/>
              </a:rPr>
              <a:t>ተግባራት</a:t>
            </a:r>
            <a:endParaRPr lang="en-GB" dirty="0" smtClean="0">
              <a:solidFill>
                <a:srgbClr val="0711CF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አካባቢ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ምቹ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የማድረግ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ስራዎችን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ተግባራዊ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ማድረግ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እና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ለሠራተኞች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የስራ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አካባቢ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ምቹነት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ማሳደግ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የአረንጋዴ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ልማት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ላይ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ማሳተፍ</a:t>
            </a:r>
            <a:r>
              <a:rPr lang="en-US" dirty="0" smtClean="0">
                <a:latin typeface="Power Geez Unicode1" pitchFamily="2" charset="0"/>
              </a:rPr>
              <a:t> 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Power Geez Unicode1" pitchFamily="2" charset="0"/>
              </a:rPr>
              <a:t>የአደጋ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መከላከያ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መሳሪያዎችና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ቁሳቁሶች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አጠቃቀም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ግንዛቤ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መፍጠርና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የአቅርቦት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ቁጥጥር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መጨመር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አሰጣጥን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አመችና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ተደራሽ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ለማድረግ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ቢሮዎች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አደረጃጀትን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ማሻሻል</a:t>
            </a:r>
            <a:r>
              <a:rPr lang="en-US" dirty="0" smtClean="0">
                <a:latin typeface="Power Geez Unicode1" pitchFamily="2" charset="0"/>
              </a:rPr>
              <a:t>፣</a:t>
            </a:r>
            <a:r>
              <a:rPr lang="en-GB" dirty="0" smtClean="0">
                <a:solidFill>
                  <a:srgbClr val="0711CF"/>
                </a:solidFill>
                <a:latin typeface="Power Geez Unicode1" pitchFamily="2" charset="0"/>
              </a:rPr>
              <a:t> </a:t>
            </a:r>
            <a:endParaRPr lang="en-US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458200" cy="5943600"/>
          </a:xfr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latin typeface="Power Geez Unicode1" panose="00000400000000000000" pitchFamily="2" charset="0"/>
              </a:rPr>
              <a:t>የተገኙ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ውጤቶችን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ማጠናከር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r>
              <a:rPr lang="en-US" sz="2000" dirty="0" err="1">
                <a:latin typeface="Power Geez Unicode1" panose="00000400000000000000" pitchFamily="2" charset="0"/>
              </a:rPr>
              <a:t>የክትትል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ግምገማና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ድጋፍ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ስራዎችን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ማጠናከር</a:t>
            </a:r>
            <a:r>
              <a:rPr lang="en-US" sz="2000" dirty="0" smtClean="0">
                <a:latin typeface="Power Geez Unicode1" panose="00000400000000000000" pitchFamily="2" charset="0"/>
              </a:rPr>
              <a:t>።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ግብአቶች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ማሟላት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r>
              <a:rPr lang="en-US" sz="2000" dirty="0" err="1">
                <a:latin typeface="Power Geez Unicode1" panose="00000400000000000000" pitchFamily="2" charset="0"/>
              </a:rPr>
              <a:t>የቢሮና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የትራንስፖርት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አቅርቦት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መፍታት</a:t>
            </a:r>
            <a:r>
              <a:rPr lang="en-US" sz="2000" dirty="0">
                <a:latin typeface="Power Geez Unicode1" panose="00000400000000000000" pitchFamily="2" charset="0"/>
              </a:rPr>
              <a:t>፡፡ 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ለሥራ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ክፍሎች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የሰው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ሃይል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እንዲሟላ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ተገቢውን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ጥረት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በሚታዩ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ክፍተቶችና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ችግሮች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ወቅታዊ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እርምት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መውሰድ</a:t>
            </a:r>
            <a:r>
              <a:rPr lang="en-US" sz="2000" dirty="0">
                <a:latin typeface="Power Geez Unicode1" panose="00000400000000000000" pitchFamily="2" charset="0"/>
              </a:rPr>
              <a:t>፡፡ 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ለሠራተኞች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የተጣጣመ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የጥቅማ-ጥቅምና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የማበረታቻ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ስርአት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ላይ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ይሠራል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የጥናት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ባለሙያዎች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የደረጃ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ዕድገት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መመሪያ</a:t>
            </a:r>
            <a:r>
              <a:rPr lang="en-US" sz="2000" dirty="0">
                <a:latin typeface="Power Geez Unicode1" panose="00000400000000000000" pitchFamily="2" charset="0"/>
              </a:rPr>
              <a:t> /</a:t>
            </a:r>
            <a:r>
              <a:rPr lang="en-US" sz="2000" dirty="0" err="1">
                <a:latin typeface="Power Geez Unicode1" panose="00000400000000000000" pitchFamily="2" charset="0"/>
              </a:rPr>
              <a:t>ደንብ</a:t>
            </a:r>
            <a:r>
              <a:rPr lang="en-US" sz="2000" dirty="0">
                <a:latin typeface="Power Geez Unicode1" panose="00000400000000000000" pitchFamily="2" charset="0"/>
              </a:rPr>
              <a:t>/ </a:t>
            </a:r>
            <a:r>
              <a:rPr lang="en-US" sz="2000" dirty="0" err="1">
                <a:latin typeface="Power Geez Unicode1" panose="00000400000000000000" pitchFamily="2" charset="0"/>
              </a:rPr>
              <a:t>ሥራ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ማዋል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የተመደ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በጀትን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በአግባቡ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መጠቀምና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ከአጋር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ተቋማት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ጋር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አብሮ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በመሥራት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ተጨማሪ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ሀብት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ማፈላለግ</a:t>
            </a:r>
            <a:r>
              <a:rPr lang="en-US" sz="2000" dirty="0">
                <a:latin typeface="Power Geez Unicode1" panose="00000400000000000000" pitchFamily="2" charset="0"/>
              </a:rPr>
              <a:t>፡፡ </a:t>
            </a:r>
            <a:endParaRPr lang="en-GB" sz="2000" dirty="0">
              <a:latin typeface="Power Geez Unicode1" panose="00000400000000000000" pitchFamily="2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የህግ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ባለሙያዎች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የተዘበራረቁ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የህግ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ስልጠና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አሰራሮች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ወደ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አንድ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ወጥነት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ማምጣት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</a:p>
        </p:txBody>
      </p:sp>
      <p:pic>
        <p:nvPicPr>
          <p:cNvPr id="13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5"/>
          <p:cNvSpPr txBox="1"/>
          <p:nvPr/>
        </p:nvSpPr>
        <p:spPr>
          <a:xfrm>
            <a:off x="1600200" y="304800"/>
            <a:ext cx="6172200" cy="381000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150000"/>
              </a:lnSpc>
              <a:spcBef>
                <a:spcPct val="0"/>
              </a:spcBef>
            </a:pPr>
            <a:endParaRPr lang="en-GB" sz="4400" b="1" dirty="0" smtClean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marL="0" lvl="1" algn="ctr">
              <a:lnSpc>
                <a:spcPct val="150000"/>
              </a:lnSpc>
              <a:spcBef>
                <a:spcPct val="0"/>
              </a:spcBef>
            </a:pPr>
            <a:r>
              <a:rPr lang="en-GB" sz="8000" b="1" dirty="0" err="1" smtClean="0">
                <a:solidFill>
                  <a:srgbClr val="0711CF"/>
                </a:solidFill>
                <a:latin typeface="Power Geez Unicode1" panose="00000400000000000000" pitchFamily="2" charset="0"/>
              </a:rPr>
              <a:t>ትኩረት</a:t>
            </a:r>
            <a:r>
              <a:rPr lang="en-GB" sz="8000" b="1" dirty="0" smtClean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  <a:r>
              <a:rPr lang="en-GB" sz="8000" b="1" dirty="0" err="1">
                <a:solidFill>
                  <a:srgbClr val="0711CF"/>
                </a:solidFill>
                <a:latin typeface="Power Geez Unicode1" panose="00000400000000000000" pitchFamily="2" charset="0"/>
              </a:rPr>
              <a:t>የሚሹ</a:t>
            </a:r>
            <a:r>
              <a:rPr lang="en-GB" sz="8000" b="1" dirty="0">
                <a:solidFill>
                  <a:srgbClr val="0711CF"/>
                </a:solidFill>
                <a:latin typeface="Power Geez Unicode1" panose="00000400000000000000" pitchFamily="2" charset="0"/>
              </a:rPr>
              <a:t> </a:t>
            </a:r>
            <a:r>
              <a:rPr lang="en-GB" sz="8000" b="1" dirty="0" err="1" smtClean="0">
                <a:solidFill>
                  <a:srgbClr val="0711CF"/>
                </a:solidFill>
                <a:latin typeface="Power Geez Unicode1" panose="00000400000000000000" pitchFamily="2" charset="0"/>
              </a:rPr>
              <a:t>ጉዳዮች</a:t>
            </a:r>
            <a:endParaRPr lang="en-GB" sz="8000" b="1" dirty="0">
              <a:solidFill>
                <a:srgbClr val="0711CF"/>
              </a:solidFill>
              <a:latin typeface="Power Geez Unicode1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8534400" cy="498598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711CF"/>
                </a:solidFill>
                <a:latin typeface="Power Geez Unicode1" panose="00000400000000000000" pitchFamily="2" charset="0"/>
              </a:rPr>
              <a:t>የቀጠለ</a:t>
            </a:r>
            <a:r>
              <a:rPr lang="en-US" b="1" dirty="0" smtClean="0">
                <a:solidFill>
                  <a:srgbClr val="0711CF"/>
                </a:solidFill>
                <a:latin typeface="Power Geez Unicode1" panose="00000400000000000000" pitchFamily="2" charset="0"/>
              </a:rPr>
              <a:t>…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ግዥን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በኢጂፒ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እንዲፈፀም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ክትትልና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ድጋፍ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መስጠት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የሴቶች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ተሳትፎ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ማጠናከርና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ውጤታማነታቸው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እውን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የሕፃናት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ማቆያ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ቦታ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ግንባታ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ማጠናቀቅና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አገልግሎት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እንዲሰጥ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የተሸከርካር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ግዥ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እንደፈፀምልን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ክትትል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ኦን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ስልጠና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ለመስጠት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ከጠቅላይ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ፍርድ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ቤት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ጋር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በትኩረት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መስራት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የጋራ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አገልግሎት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የሚሰጡ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የሥራ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መሳሪያዎች</a:t>
            </a:r>
            <a:r>
              <a:rPr lang="en-US" sz="2000" dirty="0">
                <a:latin typeface="Power Geez Unicode1" panose="00000400000000000000" pitchFamily="2" charset="0"/>
              </a:rPr>
              <a:t> (</a:t>
            </a:r>
            <a:r>
              <a:rPr lang="en-US" sz="2000" dirty="0" err="1">
                <a:latin typeface="Power Geez Unicode1" panose="00000400000000000000" pitchFamily="2" charset="0"/>
              </a:rPr>
              <a:t>ፕሪንተር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r>
              <a:rPr lang="en-US" sz="2000" dirty="0" err="1">
                <a:latin typeface="Power Geez Unicode1" panose="00000400000000000000" pitchFamily="2" charset="0"/>
              </a:rPr>
              <a:t>ፎቶ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ኮፒ</a:t>
            </a:r>
            <a:r>
              <a:rPr lang="en-US" sz="2000" dirty="0" smtClean="0">
                <a:latin typeface="Power Geez Unicode1" panose="00000400000000000000" pitchFamily="2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አገልግሎት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እንዲሰጡ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መከታተል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የቅሬታና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አቤቱታ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አቀራረብና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አፈታት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ሥርዓት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መዘርጋት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endParaRPr lang="en-GB" sz="2000" dirty="0" smtClean="0">
              <a:latin typeface="Power Geez Unicode1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የተገልጋዮች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ቻርተር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ተዘጋጅቶ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ተግባራዊ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እንዲሆን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መሥራት</a:t>
            </a:r>
            <a:r>
              <a:rPr lang="en-US" sz="2000" dirty="0">
                <a:latin typeface="Power Geez Unicode1" panose="00000400000000000000" pitchFamily="2" charset="0"/>
              </a:rPr>
              <a:t>፡፡</a:t>
            </a:r>
            <a:r>
              <a:rPr lang="en-GB" sz="2000" dirty="0">
                <a:latin typeface="Power Geez Unicode1" panose="00000400000000000000" pitchFamily="2" charset="0"/>
              </a:rPr>
              <a:t/>
            </a:r>
            <a:br>
              <a:rPr lang="en-GB" sz="2000" dirty="0">
                <a:latin typeface="Power Geez Unicode1" panose="00000400000000000000" pitchFamily="2" charset="0"/>
              </a:rPr>
            </a:br>
            <a:endParaRPr lang="en-US" sz="2000" dirty="0"/>
          </a:p>
        </p:txBody>
      </p:sp>
      <p:pic>
        <p:nvPicPr>
          <p:cNvPr id="4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97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458200" cy="647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የዕቅዱ</a:t>
            </a:r>
            <a:r>
              <a:rPr lang="en-US" sz="18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ዋና</a:t>
            </a:r>
            <a:r>
              <a:rPr lang="en-US" sz="18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ዋና</a:t>
            </a:r>
            <a:r>
              <a:rPr lang="en-US" sz="18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የማስፈፀሚያ</a:t>
            </a:r>
            <a:r>
              <a:rPr lang="en-US" sz="18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CC00FF"/>
                </a:solidFill>
                <a:latin typeface="Power Geez Unicode1" panose="00000400000000000000" pitchFamily="2" charset="0"/>
              </a:rPr>
              <a:t>ስልቶች</a:t>
            </a:r>
            <a:endParaRPr lang="en-GB" sz="1800" dirty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Power Geez Unicode1" panose="00000400000000000000" pitchFamily="2" charset="0"/>
              </a:rPr>
              <a:t>የመፈፀም </a:t>
            </a:r>
            <a:r>
              <a:rPr lang="en-US" sz="2000" dirty="0">
                <a:latin typeface="Power Geez Unicode1" panose="00000400000000000000" pitchFamily="2" charset="0"/>
              </a:rPr>
              <a:t>አቅም መገንባትና ግብአቶችን በወቅቱና በአግባቡ በማሟላት፣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Power Geez Unicode1" panose="00000400000000000000" pitchFamily="2" charset="0"/>
              </a:rPr>
              <a:t>የክትትልና ግምገማ ስርዓት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ተከታታይነትና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የኮሚኒኬሽን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>
                <a:latin typeface="Power Geez Unicode1" panose="00000400000000000000" pitchFamily="2" charset="0"/>
              </a:rPr>
              <a:t>ሥራዎችን </a:t>
            </a:r>
            <a:r>
              <a:rPr lang="en-US" sz="2000" dirty="0" err="1">
                <a:latin typeface="Power Geez Unicode1" panose="00000400000000000000" pitchFamily="2" charset="0"/>
              </a:rPr>
              <a:t>በሚገባ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በመተግበር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ፍርድ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>
                <a:latin typeface="Power Geez Unicode1" panose="00000400000000000000" pitchFamily="2" charset="0"/>
              </a:rPr>
              <a:t>ቤቶችንና ፍትህ አካላት ለመደገፍና ስራቸዉን ሊያሳልጡ የሚያስችሉ ቅንጅታዊ አሰራሮችን በማጠናከር፣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Power Geez Unicode1" panose="00000400000000000000" pitchFamily="2" charset="0"/>
              </a:rPr>
              <a:t>ብቁና ብቃት ያላቸውን ባለሙያዎች ለማሟላት በትኩረት ይሰራል፣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Power Geez Unicode1" panose="00000400000000000000" pitchFamily="2" charset="0"/>
              </a:rPr>
              <a:t>ሥራዎችን ቅንጅትና ትስስር ባለው መልኩ መከታተል፣ መገምገም፣ መደገፍ እና ማስተካከያ በሚፈልጉ ጉዳዮች ላይ ወቅታዊ የማስተካከያ እርምጃዎችን መውሰድ፣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Power Geez Unicode1" panose="00000400000000000000" pitchFamily="2" charset="0"/>
              </a:rPr>
              <a:t>ዕቅድና ሪፖርቶችን በተቀመጠለት ጊዜ ውስጥ በማዘጋጀትና በመገምገም፣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>
                <a:latin typeface="Power Geez Unicode1" panose="00000400000000000000" pitchFamily="2" charset="0"/>
              </a:rPr>
              <a:t>ወቅቱን የጠበቀና ጥራት ያለው መረጃና ሪፖርት ለተጠቃሚዎች፣ ለባለድርሻዎች በማድረስና </a:t>
            </a:r>
            <a:r>
              <a:rPr lang="en-US" sz="2000" dirty="0" err="1">
                <a:latin typeface="Power Geez Unicode1" panose="00000400000000000000" pitchFamily="2" charset="0"/>
              </a:rPr>
              <a:t>ግብረ-መልስ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መውሰድ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  <a:endParaRPr lang="en-US" sz="2000" dirty="0">
              <a:latin typeface="Power Geez Unicode1" panose="00000400000000000000" pitchFamily="2" charset="0"/>
            </a:endParaRPr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609600"/>
            <a:ext cx="8153400" cy="59436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b="1" dirty="0" err="1" smtClean="0">
                <a:solidFill>
                  <a:srgbClr val="0711CF"/>
                </a:solidFill>
                <a:latin typeface="Power Geez Unicode1" panose="00000400000000000000" pitchFamily="2" charset="0"/>
              </a:rPr>
              <a:t>የቀጠለ</a:t>
            </a:r>
            <a:r>
              <a:rPr lang="en-US" b="1" dirty="0" smtClean="0">
                <a:solidFill>
                  <a:srgbClr val="0711CF"/>
                </a:solidFill>
                <a:latin typeface="Power Geez Unicode1" panose="00000400000000000000" pitchFamily="2" charset="0"/>
              </a:rPr>
              <a:t>…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ከባለድርሻ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አካላት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ጋር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የጋራ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መድረኮችን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በማዘጋጀትና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በመወያየት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በሩብ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GB" sz="2000" dirty="0">
                <a:latin typeface="Power Geez Unicode1" panose="00000400000000000000" pitchFamily="2" charset="0"/>
              </a:rPr>
              <a:t>ዓ</a:t>
            </a:r>
            <a:r>
              <a:rPr lang="en-US" sz="2000" dirty="0">
                <a:latin typeface="Power Geez Unicode1" panose="00000400000000000000" pitchFamily="2" charset="0"/>
              </a:rPr>
              <a:t>መ</a:t>
            </a:r>
            <a:r>
              <a:rPr lang="en-GB" sz="2000" dirty="0">
                <a:latin typeface="Power Geez Unicode1" panose="00000400000000000000" pitchFamily="2" charset="0"/>
              </a:rPr>
              <a:t>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GB" sz="2000" dirty="0" err="1">
                <a:latin typeface="Power Geez Unicode1" panose="00000400000000000000" pitchFamily="2" charset="0"/>
              </a:rPr>
              <a:t>ሁሉን</a:t>
            </a:r>
            <a:r>
              <a:rPr lang="en-GB" sz="2000" dirty="0">
                <a:latin typeface="Power Geez Unicode1" panose="00000400000000000000" pitchFamily="2" charset="0"/>
              </a:rPr>
              <a:t> ሰ</a:t>
            </a:r>
            <a:r>
              <a:rPr lang="en-US" sz="2000" dirty="0" err="1">
                <a:latin typeface="Power Geez Unicode1" panose="00000400000000000000" pitchFamily="2" charset="0"/>
              </a:rPr>
              <a:t>ራተኞች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ያሳተፈ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የግምገማ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መድረኮች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በማካሄድ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በየሦስት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ወሩ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ከፌደራል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ጠቅላይ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ፍርድ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ቤቶች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ጋር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የሥራ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ግምገማ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በማካሄድ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የስራ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ክፍሎችና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ፈጻሚ</a:t>
            </a:r>
            <a:r>
              <a:rPr lang="en-GB" sz="2000" dirty="0" err="1">
                <a:latin typeface="Power Geez Unicode1" panose="00000400000000000000" pitchFamily="2" charset="0"/>
              </a:rPr>
              <a:t>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ግቦችን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በአግባቡ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ተረድቶ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በዕቅዱ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በተቀመጠዉ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ጊዜ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ለግቦች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መሳካት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የሚጠበቅበትን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ሀላፊነት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በጋራም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ሆነ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በተናጠል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እንዲወጣ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ማድረግ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ተጨማሪ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የፋይናንስ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ድጋፍ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ከአጋር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ድርጅቶች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ማፈላለግ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r>
              <a:rPr lang="en-US" sz="2000" dirty="0" err="1">
                <a:latin typeface="Power Geez Unicode1" panose="00000400000000000000" pitchFamily="2" charset="0"/>
              </a:rPr>
              <a:t>የተመደበን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በጀት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ዉጤታማ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በሆነ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መንገድ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ሥራ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ማዋል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endParaRPr lang="en-US" sz="2000" dirty="0" smtClean="0">
              <a:latin typeface="Power Geez Unicode1" panose="00000400000000000000" pitchFamily="2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አዳዲስ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ቴክኖሎጂ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መጠቀም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የስራ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ፍሰትን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በመቀነስ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ለችግሮች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ፈጣን</a:t>
            </a:r>
            <a:r>
              <a:rPr lang="en-GB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መፍትሄ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 smtClean="0">
                <a:latin typeface="Power Geez Unicode1" panose="00000400000000000000" pitchFamily="2" charset="0"/>
              </a:rPr>
              <a:t>በመስጠት</a:t>
            </a:r>
            <a:r>
              <a:rPr lang="en-US" sz="2000" dirty="0" smtClean="0">
                <a:latin typeface="Power Geez Unicode1" panose="00000400000000000000" pitchFamily="2" charset="0"/>
              </a:rPr>
              <a:t>፣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በዕቅድ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የተያዙትን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ግቦችና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ተግባራትን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ከግብ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ለማድረስ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የሚያስችሉ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የተለያዩ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የአሰራር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መመሪያዎችና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ማኑዋሎችን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በማዘጋጀት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ሥራ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ማዋል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</a:p>
          <a:p>
            <a:pPr lvl="0" algn="just">
              <a:buFont typeface="Wingdings" pitchFamily="2" charset="2"/>
              <a:buChar char="v"/>
            </a:pPr>
            <a:r>
              <a:rPr lang="en-US" sz="2000" dirty="0" err="1" smtClean="0">
                <a:latin typeface="Power Geez Unicode1" panose="00000400000000000000" pitchFamily="2" charset="0"/>
              </a:rPr>
              <a:t>ሁሉን</a:t>
            </a:r>
            <a:r>
              <a:rPr lang="en-US" sz="2000" dirty="0" smtClean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ፈፃሚ</a:t>
            </a:r>
            <a:r>
              <a:rPr lang="en-US" sz="2000" dirty="0">
                <a:latin typeface="Power Geez Unicode1" panose="00000400000000000000" pitchFamily="2" charset="0"/>
              </a:rPr>
              <a:t> በ</a:t>
            </a:r>
            <a:r>
              <a:rPr lang="en-GB" sz="2000" dirty="0">
                <a:latin typeface="Power Geez Unicode1" panose="00000400000000000000" pitchFamily="2" charset="0"/>
              </a:rPr>
              <a:t>ማ</a:t>
            </a:r>
            <a:r>
              <a:rPr lang="en-US" sz="2000" dirty="0" err="1">
                <a:latin typeface="Power Geez Unicode1" panose="00000400000000000000" pitchFamily="2" charset="0"/>
              </a:rPr>
              <a:t>ሳትፍ</a:t>
            </a:r>
            <a:r>
              <a:rPr lang="en-US" sz="2000" dirty="0">
                <a:latin typeface="Power Geez Unicode1" panose="00000400000000000000" pitchFamily="2" charset="0"/>
              </a:rPr>
              <a:t>፣ </a:t>
            </a:r>
            <a:r>
              <a:rPr lang="en-US" sz="2000" dirty="0" err="1">
                <a:latin typeface="Power Geez Unicode1" panose="00000400000000000000" pitchFamily="2" charset="0"/>
              </a:rPr>
              <a:t>የግንዛቤ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ማስጨበጫና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ድጋፍ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በማድረግ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US" sz="2000" dirty="0">
              <a:latin typeface="Power Geez Unicode1" panose="000004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0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685800"/>
            <a:ext cx="8227695" cy="6172200"/>
          </a:xfrm>
        </p:spPr>
        <p:txBody>
          <a:bodyPr>
            <a:normAutofit fontScale="35000" lnSpcReduction="20000"/>
          </a:bodyPr>
          <a:lstStyle/>
          <a:p>
            <a:pPr marL="0" indent="0" algn="ctr">
              <a:buNone/>
            </a:pPr>
            <a:r>
              <a:rPr lang="en-US" sz="6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ሊያጋጥሙ</a:t>
            </a:r>
            <a:r>
              <a:rPr lang="en-US" sz="6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የሚችሉ</a:t>
            </a:r>
            <a:r>
              <a:rPr lang="en-US" sz="6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ችግሮች</a:t>
            </a:r>
            <a:r>
              <a:rPr lang="en-US" sz="6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6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6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የሚወሰዱ</a:t>
            </a:r>
            <a:r>
              <a:rPr lang="en-US" sz="60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መፍትሔዎ</a:t>
            </a:r>
            <a:endParaRPr lang="en-US" sz="6000" b="1" dirty="0" smtClean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 marL="0" indent="0" algn="ctr">
              <a:buNone/>
            </a:pPr>
            <a:r>
              <a:rPr lang="en-US" sz="56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ሀ</a:t>
            </a:r>
            <a:r>
              <a:rPr lang="en-US" sz="56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/ </a:t>
            </a:r>
            <a:r>
              <a:rPr lang="en-US" sz="56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ሊያጋጥሙ</a:t>
            </a:r>
            <a:r>
              <a:rPr lang="en-US" sz="56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56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የሚችሉ</a:t>
            </a:r>
            <a:r>
              <a:rPr lang="en-US" sz="56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56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ችግሮች</a:t>
            </a:r>
            <a:endParaRPr lang="en-US" sz="5600" b="1" dirty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r>
              <a:rPr lang="en-US" sz="5600" dirty="0" err="1">
                <a:latin typeface="Power Geez Unicode1" panose="00000400000000000000" pitchFamily="2" charset="0"/>
              </a:rPr>
              <a:t>የኢንስቲትዩቱ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ህንፃዎች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ለስራ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ምቹ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አለመሆንና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የስልጠና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ማዕከሉ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የውስጥ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የመገልገያ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እቃዎች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በሚፈለገው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ደረጃ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አለማሟላ</a:t>
            </a:r>
            <a:r>
              <a:rPr lang="en-US" sz="5600" dirty="0">
                <a:latin typeface="Power Geez Unicode1" panose="00000400000000000000" pitchFamily="2" charset="0"/>
              </a:rPr>
              <a:t>ት፣ </a:t>
            </a:r>
          </a:p>
          <a:p>
            <a:pPr lvl="0"/>
            <a:r>
              <a:rPr lang="en-GB" sz="5600" dirty="0" err="1" smtClean="0">
                <a:latin typeface="Power Geez Unicode1" panose="00000400000000000000" pitchFamily="2" charset="0"/>
              </a:rPr>
              <a:t>የዳኞችና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የሌሎች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ፍትህ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አካላት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አጣጥሞ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ስራዎችን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ለመስራት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አለመቻል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ችግር</a:t>
            </a:r>
            <a:r>
              <a:rPr lang="en-GB" sz="5600" dirty="0">
                <a:latin typeface="Power Geez Unicode1" panose="00000400000000000000" pitchFamily="2" charset="0"/>
              </a:rPr>
              <a:t>፣</a:t>
            </a:r>
            <a:endParaRPr lang="en-US" sz="5600" dirty="0">
              <a:latin typeface="Power Geez Unicode1" panose="00000400000000000000" pitchFamily="2" charset="0"/>
            </a:endParaRPr>
          </a:p>
          <a:p>
            <a:pPr lvl="0"/>
            <a:r>
              <a:rPr lang="en-GB" sz="5600" dirty="0" err="1">
                <a:latin typeface="Power Geez Unicode1" panose="00000400000000000000" pitchFamily="2" charset="0"/>
              </a:rPr>
              <a:t>ከባለሙያዎች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ደመወዝና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ጥቅማ-ጥቅም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ዝቅተኛ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በመሆኑ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የባለሙያ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 smtClean="0">
                <a:latin typeface="Power Geez Unicode1" panose="00000400000000000000" pitchFamily="2" charset="0"/>
              </a:rPr>
              <a:t>መልቀቅና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 smtClean="0">
                <a:latin typeface="Power Geez Unicode1" panose="00000400000000000000" pitchFamily="2" charset="0"/>
              </a:rPr>
              <a:t>በተነሳሽነት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ሥራ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ያለማከናወን</a:t>
            </a:r>
            <a:r>
              <a:rPr lang="en-GB" sz="5600" dirty="0">
                <a:latin typeface="Power Geez Unicode1" panose="00000400000000000000" pitchFamily="2" charset="0"/>
              </a:rPr>
              <a:t>፡፡ </a:t>
            </a:r>
            <a:endParaRPr lang="en-US" sz="5600" dirty="0">
              <a:latin typeface="Power Geez Unicode1" panose="00000400000000000000" pitchFamily="2" charset="0"/>
            </a:endParaRPr>
          </a:p>
          <a:p>
            <a:pPr lvl="0"/>
            <a:r>
              <a:rPr lang="en-US" sz="5600" dirty="0" err="1" smtClean="0">
                <a:latin typeface="Power Geez Unicode1" panose="00000400000000000000" pitchFamily="2" charset="0"/>
              </a:rPr>
              <a:t>ለመደበኛ</a:t>
            </a:r>
            <a:r>
              <a:rPr lang="en-US" sz="5600" dirty="0" smtClean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ሰልጣኞችም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ሆነ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ለቅድመ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ስራ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ስልጠና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 smtClean="0">
                <a:latin typeface="Power Geez Unicode1" panose="00000400000000000000" pitchFamily="2" charset="0"/>
              </a:rPr>
              <a:t>የግብዓትም</a:t>
            </a:r>
            <a:r>
              <a:rPr lang="en-US" sz="5600" dirty="0" smtClean="0">
                <a:latin typeface="Power Geez Unicode1" panose="00000400000000000000" pitchFamily="2" charset="0"/>
              </a:rPr>
              <a:t> /</a:t>
            </a:r>
            <a:r>
              <a:rPr lang="en-US" sz="5600" dirty="0" err="1" smtClean="0">
                <a:latin typeface="Power Geez Unicode1" panose="00000400000000000000" pitchFamily="2" charset="0"/>
              </a:rPr>
              <a:t>ፋሲሊቲ</a:t>
            </a:r>
            <a:r>
              <a:rPr lang="en-US" sz="5600" dirty="0" smtClean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የተሟላ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አለመሆን</a:t>
            </a:r>
            <a:r>
              <a:rPr lang="en-US" sz="5600" dirty="0">
                <a:latin typeface="Power Geez Unicode1" panose="00000400000000000000" pitchFamily="2" charset="0"/>
              </a:rPr>
              <a:t>፣</a:t>
            </a:r>
          </a:p>
          <a:p>
            <a:pPr lvl="0"/>
            <a:r>
              <a:rPr lang="en-US" sz="5600" dirty="0" err="1" smtClean="0">
                <a:latin typeface="Power Geez Unicode1" panose="00000400000000000000" pitchFamily="2" charset="0"/>
              </a:rPr>
              <a:t>ከፍርድ</a:t>
            </a:r>
            <a:r>
              <a:rPr lang="en-US" sz="5600" dirty="0" smtClean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ቤቶችና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 smtClean="0">
                <a:latin typeface="Power Geez Unicode1" panose="00000400000000000000" pitchFamily="2" charset="0"/>
              </a:rPr>
              <a:t>ፍትህ</a:t>
            </a:r>
            <a:r>
              <a:rPr lang="en-US" sz="5600" dirty="0" smtClean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አካላት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 smtClean="0">
                <a:latin typeface="Power Geez Unicode1" panose="00000400000000000000" pitchFamily="2" charset="0"/>
              </a:rPr>
              <a:t>ሰልጣኞች</a:t>
            </a:r>
            <a:r>
              <a:rPr lang="en-US" sz="5600" dirty="0" smtClean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በተፈለገው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ቁጥር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እና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ጊዜ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አለመላክ</a:t>
            </a:r>
            <a:r>
              <a:rPr lang="en-US" sz="5600" dirty="0">
                <a:latin typeface="Power Geez Unicode1" panose="00000400000000000000" pitchFamily="2" charset="0"/>
              </a:rPr>
              <a:t>፣ </a:t>
            </a:r>
            <a:r>
              <a:rPr lang="en-US" sz="5600" dirty="0" err="1">
                <a:latin typeface="Power Geez Unicode1" panose="00000400000000000000" pitchFamily="2" charset="0"/>
              </a:rPr>
              <a:t>የአሰልጣኞች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 smtClean="0">
                <a:latin typeface="Power Geez Unicode1" panose="00000400000000000000" pitchFamily="2" charset="0"/>
              </a:rPr>
              <a:t>እጥረት</a:t>
            </a:r>
            <a:r>
              <a:rPr lang="en-US" sz="5600" dirty="0" smtClean="0">
                <a:latin typeface="Power Geez Unicode1" panose="00000400000000000000" pitchFamily="2" charset="0"/>
              </a:rPr>
              <a:t>፣ </a:t>
            </a:r>
            <a:endParaRPr lang="en-US" sz="5600" dirty="0">
              <a:latin typeface="Power Geez Unicode1" panose="00000400000000000000" pitchFamily="2" charset="0"/>
            </a:endParaRPr>
          </a:p>
          <a:p>
            <a:pPr lvl="0"/>
            <a:r>
              <a:rPr lang="en-US" sz="5600" dirty="0" err="1">
                <a:latin typeface="Power Geez Unicode1" panose="00000400000000000000" pitchFamily="2" charset="0"/>
              </a:rPr>
              <a:t>ዕቅዱን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ለማስፈፀም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የሚያገለግሉ</a:t>
            </a:r>
            <a:r>
              <a:rPr lang="en-US" sz="5600" dirty="0">
                <a:latin typeface="Power Geez Unicode1" panose="00000400000000000000" pitchFamily="2" charset="0"/>
              </a:rPr>
              <a:t> /</a:t>
            </a:r>
            <a:r>
              <a:rPr lang="en-US" sz="5600" dirty="0" err="1">
                <a:latin typeface="Power Geez Unicode1" panose="00000400000000000000" pitchFamily="2" charset="0"/>
              </a:rPr>
              <a:t>የሚረዱ</a:t>
            </a:r>
            <a:r>
              <a:rPr lang="en-US" sz="5600" dirty="0">
                <a:latin typeface="Power Geez Unicode1" panose="00000400000000000000" pitchFamily="2" charset="0"/>
              </a:rPr>
              <a:t>/ </a:t>
            </a:r>
            <a:r>
              <a:rPr lang="en-US" sz="5600" dirty="0" err="1">
                <a:latin typeface="Power Geez Unicode1" panose="00000400000000000000" pitchFamily="2" charset="0"/>
              </a:rPr>
              <a:t>መመሪያዎች</a:t>
            </a:r>
            <a:r>
              <a:rPr lang="en-US" sz="5600" dirty="0">
                <a:latin typeface="Power Geez Unicode1" panose="00000400000000000000" pitchFamily="2" charset="0"/>
              </a:rPr>
              <a:t>፣ </a:t>
            </a:r>
            <a:r>
              <a:rPr lang="en-US" sz="5600" dirty="0" err="1">
                <a:latin typeface="Power Geez Unicode1" panose="00000400000000000000" pitchFamily="2" charset="0"/>
              </a:rPr>
              <a:t>ማኑዋሎች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እና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አሰራሮች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በተፈለገው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ጊዜ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ገደብ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ውስጥ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ተጠናቆ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የመድረስና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በሌሎች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ተቋማት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ፍላጎት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ብቻ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የመሳብ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ችግር</a:t>
            </a:r>
            <a:r>
              <a:rPr lang="en-US" sz="5600" dirty="0">
                <a:latin typeface="Power Geez Unicode1" panose="00000400000000000000" pitchFamily="2" charset="0"/>
              </a:rPr>
              <a:t>፣</a:t>
            </a:r>
          </a:p>
          <a:p>
            <a:pPr lvl="0"/>
            <a:r>
              <a:rPr lang="en-US" sz="5600" dirty="0" err="1">
                <a:latin typeface="Power Geez Unicode1" panose="00000400000000000000" pitchFamily="2" charset="0"/>
              </a:rPr>
              <a:t>ከአቅም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ግንባታ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መነስ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የተነሳ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ቴክኖሎጂን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በአግባቡ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ለስራ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መጠቀም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አለመቻል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ችግሮች</a:t>
            </a:r>
            <a:r>
              <a:rPr lang="en-US" sz="5600" dirty="0">
                <a:latin typeface="Power Geez Unicode1" panose="00000400000000000000" pitchFamily="2" charset="0"/>
              </a:rPr>
              <a:t>፣</a:t>
            </a:r>
          </a:p>
          <a:p>
            <a:pPr lvl="0"/>
            <a:r>
              <a:rPr lang="en-US" sz="5600" dirty="0" err="1">
                <a:latin typeface="Power Geez Unicode1" panose="00000400000000000000" pitchFamily="2" charset="0"/>
              </a:rPr>
              <a:t>የግዥ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ሂደቶች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በሚፈለገው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መጠን</a:t>
            </a:r>
            <a:r>
              <a:rPr lang="en-US" sz="5600" dirty="0">
                <a:latin typeface="Power Geez Unicode1" panose="00000400000000000000" pitchFamily="2" charset="0"/>
              </a:rPr>
              <a:t>፤ </a:t>
            </a:r>
            <a:r>
              <a:rPr lang="en-US" sz="5600" dirty="0" err="1">
                <a:latin typeface="Power Geez Unicode1" panose="00000400000000000000" pitchFamily="2" charset="0"/>
              </a:rPr>
              <a:t>ጊዜ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እና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ጥራት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US" sz="5600" dirty="0" err="1">
                <a:latin typeface="Power Geez Unicode1" panose="00000400000000000000" pitchFamily="2" charset="0"/>
              </a:rPr>
              <a:t>አለመፈፀምና</a:t>
            </a:r>
            <a:r>
              <a:rPr lang="en-US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የግብአት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አለማሟላት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r>
              <a:rPr lang="en-GB" sz="5600" dirty="0" err="1">
                <a:latin typeface="Power Geez Unicode1" panose="00000400000000000000" pitchFamily="2" charset="0"/>
              </a:rPr>
              <a:t>ችግር</a:t>
            </a:r>
            <a:r>
              <a:rPr lang="en-GB" sz="5600" dirty="0">
                <a:latin typeface="Power Geez Unicode1" panose="00000400000000000000" pitchFamily="2" charset="0"/>
              </a:rPr>
              <a:t> </a:t>
            </a:r>
            <a:endParaRPr lang="en-GB" sz="5600" dirty="0" smtClean="0">
              <a:latin typeface="Power Geez Unicode1" panose="00000400000000000000" pitchFamily="2" charset="0"/>
            </a:endParaRPr>
          </a:p>
          <a:p>
            <a:pPr lvl="0"/>
            <a:r>
              <a:rPr lang="en-GB" sz="5600" dirty="0" err="1" smtClean="0">
                <a:latin typeface="Power Geez Unicode1" panose="00000400000000000000" pitchFamily="2" charset="0"/>
              </a:rPr>
              <a:t>ለአያት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 smtClean="0">
                <a:latin typeface="Power Geez Unicode1" panose="00000400000000000000" pitchFamily="2" charset="0"/>
              </a:rPr>
              <a:t>ጨፌ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 smtClean="0">
                <a:latin typeface="Power Geez Unicode1" panose="00000400000000000000" pitchFamily="2" charset="0"/>
              </a:rPr>
              <a:t>ማዕከል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 smtClean="0">
                <a:latin typeface="Power Geez Unicode1" panose="00000400000000000000" pitchFamily="2" charset="0"/>
              </a:rPr>
              <a:t>የትራንስፖርት</a:t>
            </a:r>
            <a:r>
              <a:rPr lang="en-GB" sz="5600" dirty="0" smtClean="0">
                <a:latin typeface="Power Geez Unicode1" panose="00000400000000000000" pitchFamily="2" charset="0"/>
              </a:rPr>
              <a:t> </a:t>
            </a:r>
            <a:r>
              <a:rPr lang="en-GB" sz="5600" dirty="0" err="1" smtClean="0">
                <a:latin typeface="Power Geez Unicode1" panose="00000400000000000000" pitchFamily="2" charset="0"/>
              </a:rPr>
              <a:t>እጥረት</a:t>
            </a:r>
            <a:endParaRPr lang="en-US" sz="5600" dirty="0">
              <a:latin typeface="Power Geez Unicode1" panose="00000400000000000000" pitchFamily="2" charset="0"/>
            </a:endParaRPr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805" y="228600"/>
            <a:ext cx="8392795" cy="66294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5500" b="1" dirty="0" smtClean="0">
                <a:solidFill>
                  <a:srgbClr val="3009D5"/>
                </a:solidFill>
                <a:latin typeface="Power Geez Unicode1" panose="00000400000000000000" pitchFamily="2" charset="0"/>
                <a:sym typeface="+mn-ea"/>
              </a:rPr>
              <a:t>ለ)</a:t>
            </a:r>
            <a:r>
              <a:rPr lang="en-US" sz="5500" b="1" dirty="0" err="1" smtClean="0">
                <a:solidFill>
                  <a:srgbClr val="3009D5"/>
                </a:solidFill>
                <a:latin typeface="Power Geez Unicode1" panose="00000400000000000000" pitchFamily="2" charset="0"/>
                <a:sym typeface="+mn-ea"/>
              </a:rPr>
              <a:t>የሚወሰዱ</a:t>
            </a:r>
            <a:r>
              <a:rPr lang="en-US" sz="5500" b="1" dirty="0" smtClean="0">
                <a:solidFill>
                  <a:srgbClr val="3009D5"/>
                </a:solidFill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b="1" dirty="0" err="1">
                <a:solidFill>
                  <a:srgbClr val="3009D5"/>
                </a:solidFill>
                <a:latin typeface="Power Geez Unicode1" panose="00000400000000000000" pitchFamily="2" charset="0"/>
                <a:sym typeface="+mn-ea"/>
              </a:rPr>
              <a:t>የመፍትሔ</a:t>
            </a:r>
            <a:r>
              <a:rPr lang="en-US" sz="5500" b="1" dirty="0">
                <a:solidFill>
                  <a:srgbClr val="3009D5"/>
                </a:solidFill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b="1" dirty="0" err="1">
                <a:solidFill>
                  <a:srgbClr val="3009D5"/>
                </a:solidFill>
                <a:latin typeface="Power Geez Unicode1" panose="00000400000000000000" pitchFamily="2" charset="0"/>
                <a:sym typeface="+mn-ea"/>
              </a:rPr>
              <a:t>አቅጣጫዎች</a:t>
            </a:r>
            <a:endParaRPr lang="en-US" sz="5500" b="1" dirty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ከፍርድ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ቤቶችና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ከፍትህ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አካላት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ጋር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ቅንጅታዊ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አሰራሮችን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ማጠናከር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፤ 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የህግ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ባለሙያዎችን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በተመለከተ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በቅጥርና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ዝውውር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 smtClean="0">
                <a:latin typeface="Power Geez Unicode1" panose="00000400000000000000" pitchFamily="2" charset="0"/>
                <a:sym typeface="+mn-ea"/>
              </a:rPr>
              <a:t>እንዲሟሉ</a:t>
            </a:r>
            <a:r>
              <a:rPr lang="en-US" sz="5500" dirty="0" smtClean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 smtClean="0">
                <a:latin typeface="Power Geez Unicode1" panose="00000400000000000000" pitchFamily="2" charset="0"/>
                <a:sym typeface="+mn-ea"/>
              </a:rPr>
              <a:t>ማድረግ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የዳኞችና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የሌሎች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ፍትህ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አካላት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አጣጥሞ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ስራዎችን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በጋራ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ለመስራት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እንዲቻል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ውይይት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GB" sz="5500" dirty="0" err="1">
                <a:latin typeface="Power Geez Unicode1" panose="00000400000000000000" pitchFamily="2" charset="0"/>
                <a:sym typeface="+mn-ea"/>
              </a:rPr>
              <a:t>ማድረግ</a:t>
            </a:r>
            <a:r>
              <a:rPr lang="en-GB" sz="5500" dirty="0">
                <a:latin typeface="Power Geez Unicode1" panose="00000400000000000000" pitchFamily="2" charset="0"/>
                <a:sym typeface="+mn-ea"/>
              </a:rPr>
              <a:t>፣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የሰው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ኃይልን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ለሟሟላት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ምቹ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የስራ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ከካባቢን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መፍጠር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፣ 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ለሰልጣኞችና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ስልጠና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ክፍሎች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ጥገና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እና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ግዢዎችን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በወቅቱ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በማከናወን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የውስጥ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መገልገያ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ግብአቶች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እንዲማሉ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ማድረግ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፤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ክልሎች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የፍትህ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አካላት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ሰልጣኞች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በተፈለገው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ቁጥር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እና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ጊዜ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እንዲልኩ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 smtClean="0">
                <a:latin typeface="Power Geez Unicode1" panose="00000400000000000000" pitchFamily="2" charset="0"/>
                <a:sym typeface="+mn-ea"/>
              </a:rPr>
              <a:t>በተደጋጋሚ</a:t>
            </a:r>
            <a:r>
              <a:rPr lang="en-US" sz="5500" dirty="0" smtClean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በጊዜ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ማሳወቅ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፣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 smtClean="0">
                <a:latin typeface="Power Geez Unicode1" panose="00000400000000000000" pitchFamily="2" charset="0"/>
                <a:sym typeface="+mn-ea"/>
              </a:rPr>
              <a:t>መመሪያዎች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፣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ማኑዋሎች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እና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አሰራሮች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በወቅቱ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ተጠናቆ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ለአገልግሎት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እንዲደርሱ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ጥረት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ማድረግ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፤</a:t>
            </a:r>
            <a:endParaRPr lang="en-US" sz="5500" dirty="0">
              <a:latin typeface="Power Geez Unicode1" panose="00000400000000000000" pitchFamily="2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ከሌሎች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ተቋማት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ፍላጎት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ጋር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የተጣጣመ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ሁኔታዎች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 smtClean="0">
                <a:latin typeface="Power Geez Unicode1" panose="00000400000000000000" pitchFamily="2" charset="0"/>
                <a:sym typeface="+mn-ea"/>
              </a:rPr>
              <a:t>መፍጠር</a:t>
            </a:r>
            <a:r>
              <a:rPr lang="en-US" sz="5500" dirty="0" smtClean="0">
                <a:latin typeface="Power Geez Unicode1" panose="00000400000000000000" pitchFamily="2" charset="0"/>
                <a:sym typeface="+mn-ea"/>
              </a:rPr>
              <a:t>፣</a:t>
            </a:r>
            <a:endParaRPr lang="en-US" sz="5500" dirty="0">
              <a:latin typeface="Power Geez Unicode1" panose="00000400000000000000" pitchFamily="2" charset="0"/>
              <a:sym typeface="+mn-ea"/>
            </a:endParaRPr>
          </a:p>
          <a:p>
            <a:pPr lvl="0" algn="just">
              <a:lnSpc>
                <a:spcPct val="150000"/>
              </a:lnSpc>
            </a:pPr>
            <a:r>
              <a:rPr lang="en-US" sz="5500" dirty="0" err="1" smtClean="0">
                <a:latin typeface="Power Geez Unicode1" panose="00000400000000000000" pitchFamily="2" charset="0"/>
                <a:sym typeface="+mn-ea"/>
              </a:rPr>
              <a:t>የአቅም</a:t>
            </a:r>
            <a:r>
              <a:rPr lang="en-US" sz="5500" dirty="0" smtClean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ግንባታ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ስራዎችን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በማጠናከር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የቴክኖሎጂ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አጠቃቀምን</a:t>
            </a:r>
            <a:r>
              <a:rPr lang="en-US" sz="5500" dirty="0">
                <a:latin typeface="Power Geez Unicode1" panose="00000400000000000000" pitchFamily="2" charset="0"/>
                <a:sym typeface="+mn-ea"/>
              </a:rPr>
              <a:t> </a:t>
            </a:r>
            <a:r>
              <a:rPr lang="en-US" sz="5500" dirty="0" err="1">
                <a:latin typeface="Power Geez Unicode1" panose="00000400000000000000" pitchFamily="2" charset="0"/>
                <a:sym typeface="+mn-ea"/>
              </a:rPr>
              <a:t>ማሻሻል</a:t>
            </a:r>
            <a:r>
              <a:rPr lang="en-US" sz="5500" dirty="0" smtClean="0">
                <a:latin typeface="Power Geez Unicode1" panose="00000400000000000000" pitchFamily="2" charset="0"/>
                <a:sym typeface="+mn-ea"/>
              </a:rPr>
              <a:t>፣</a:t>
            </a:r>
          </a:p>
          <a:p>
            <a:pPr marL="0" indent="0" algn="just">
              <a:buNone/>
            </a:pP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58</a:t>
            </a:fld>
            <a:endParaRPr lang="en-US"/>
          </a:p>
        </p:txBody>
      </p:sp>
      <p:pic>
        <p:nvPicPr>
          <p:cNvPr id="4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59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228600"/>
            <a:ext cx="8458200" cy="647700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18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የክትትልና</a:t>
            </a:r>
            <a:r>
              <a:rPr lang="en-US" sz="18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ግምገማ</a:t>
            </a:r>
            <a:r>
              <a:rPr lang="en-US" sz="18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18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ሥርዓት</a:t>
            </a:r>
            <a:r>
              <a:rPr lang="en-US" sz="18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</a:p>
          <a:p>
            <a:pPr marL="342900" lvl="0" indent="-3429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1800" dirty="0" err="1">
                <a:latin typeface="Power Geez Unicode1" panose="00000400000000000000" pitchFamily="2" charset="0"/>
              </a:rPr>
              <a:t>ሥራዎችን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በቅንጅትና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ትስስር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ባለው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መልኩ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መከታተል</a:t>
            </a:r>
            <a:r>
              <a:rPr lang="en-US" sz="1800" dirty="0">
                <a:latin typeface="Power Geez Unicode1" panose="00000400000000000000" pitchFamily="2" charset="0"/>
              </a:rPr>
              <a:t>፣ </a:t>
            </a:r>
            <a:r>
              <a:rPr lang="en-US" sz="1800" dirty="0" err="1">
                <a:latin typeface="Power Geez Unicode1" panose="00000400000000000000" pitchFamily="2" charset="0"/>
              </a:rPr>
              <a:t>መገምገም</a:t>
            </a:r>
            <a:r>
              <a:rPr lang="en-US" sz="1800" dirty="0">
                <a:latin typeface="Power Geez Unicode1" panose="00000400000000000000" pitchFamily="2" charset="0"/>
              </a:rPr>
              <a:t>፣ </a:t>
            </a:r>
            <a:r>
              <a:rPr lang="en-US" sz="1800" dirty="0" err="1">
                <a:latin typeface="Power Geez Unicode1" panose="00000400000000000000" pitchFamily="2" charset="0"/>
              </a:rPr>
              <a:t>መደገፍ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እና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ማስተካከያ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እርምጃዎችን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መውሰድ</a:t>
            </a:r>
            <a:r>
              <a:rPr lang="en-US" sz="1800" dirty="0">
                <a:latin typeface="Power Geez Unicode1" panose="00000400000000000000" pitchFamily="2" charset="0"/>
              </a:rPr>
              <a:t/>
            </a:r>
            <a:br>
              <a:rPr lang="en-US" sz="1800" dirty="0">
                <a:latin typeface="Power Geez Unicode1" panose="00000400000000000000" pitchFamily="2" charset="0"/>
              </a:rPr>
            </a:br>
            <a:r>
              <a:rPr lang="en-US" sz="1800" dirty="0" err="1">
                <a:latin typeface="Power Geez Unicode1" panose="00000400000000000000" pitchFamily="2" charset="0"/>
              </a:rPr>
              <a:t>ዕቅድና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ሪፖርቶችን</a:t>
            </a:r>
            <a:r>
              <a:rPr lang="en-US" sz="1800" dirty="0">
                <a:latin typeface="Power Geez Unicode1" panose="00000400000000000000" pitchFamily="2" charset="0"/>
              </a:rPr>
              <a:t>  </a:t>
            </a:r>
            <a:r>
              <a:rPr lang="en-US" sz="1800" dirty="0" err="1">
                <a:latin typeface="Power Geez Unicode1" panose="00000400000000000000" pitchFamily="2" charset="0"/>
              </a:rPr>
              <a:t>በወቅቱ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ማዘጋጀት</a:t>
            </a:r>
            <a:r>
              <a:rPr lang="en-US" sz="1800" dirty="0">
                <a:latin typeface="Power Geez Unicode1" panose="00000400000000000000" pitchFamily="2" charset="0"/>
              </a:rPr>
              <a:t>፣</a:t>
            </a:r>
            <a:endParaRPr lang="en-GB" sz="1800" dirty="0">
              <a:latin typeface="Power Geez Unicode1" panose="00000400000000000000" pitchFamily="2" charset="0"/>
            </a:endParaRPr>
          </a:p>
          <a:p>
            <a:pPr marL="342900" lvl="0" indent="-3429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1800" dirty="0" err="1">
                <a:latin typeface="Power Geez Unicode1" panose="00000400000000000000" pitchFamily="2" charset="0"/>
              </a:rPr>
              <a:t>በጊዜና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ጥራት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መረጃና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ሪፖርት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ለተጠቃሚዎች</a:t>
            </a:r>
            <a:r>
              <a:rPr lang="en-US" sz="1800" dirty="0">
                <a:latin typeface="Power Geez Unicode1" panose="00000400000000000000" pitchFamily="2" charset="0"/>
              </a:rPr>
              <a:t>፣ </a:t>
            </a:r>
            <a:r>
              <a:rPr lang="en-US" sz="1800" dirty="0" err="1">
                <a:latin typeface="Power Geez Unicode1" panose="00000400000000000000" pitchFamily="2" charset="0"/>
              </a:rPr>
              <a:t>ለባለድርሻ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አካላት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ማድረስና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ግብረ-መልስ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መቀበል</a:t>
            </a:r>
            <a:r>
              <a:rPr lang="en-US" sz="1800" dirty="0">
                <a:latin typeface="Power Geez Unicode1" panose="00000400000000000000" pitchFamily="2" charset="0"/>
              </a:rPr>
              <a:t>፣ </a:t>
            </a:r>
            <a:r>
              <a:rPr lang="en-US" sz="1800" dirty="0" err="1">
                <a:latin typeface="Power Geez Unicode1" panose="00000400000000000000" pitchFamily="2" charset="0"/>
              </a:rPr>
              <a:t>መስተካከያ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እርምት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መውሰድ</a:t>
            </a:r>
            <a:r>
              <a:rPr lang="en-US" sz="1800" dirty="0">
                <a:latin typeface="Power Geez Unicode1" panose="00000400000000000000" pitchFamily="2" charset="0"/>
              </a:rPr>
              <a:t>፣</a:t>
            </a:r>
            <a:endParaRPr lang="en-GB" sz="1800" dirty="0">
              <a:latin typeface="Power Geez Unicode1" panose="00000400000000000000" pitchFamily="2" charset="0"/>
            </a:endParaRPr>
          </a:p>
          <a:p>
            <a:pPr marL="342900" lvl="0" indent="-3429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1800" dirty="0" err="1">
                <a:latin typeface="Power Geez Unicode1" panose="00000400000000000000" pitchFamily="2" charset="0"/>
              </a:rPr>
              <a:t>ከባለድርሻ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አካላት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ጋር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የጋራ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መድረኮችን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ማዘጋጀትና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መወያየት</a:t>
            </a:r>
            <a:r>
              <a:rPr lang="en-US" sz="1800" dirty="0">
                <a:latin typeface="Power Geez Unicode1" panose="00000400000000000000" pitchFamily="2" charset="0"/>
              </a:rPr>
              <a:t>፣</a:t>
            </a:r>
          </a:p>
          <a:p>
            <a:pPr marL="342900" lvl="0" indent="-3429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1800" dirty="0" err="1">
                <a:latin typeface="Power Geez Unicode1" panose="00000400000000000000" pitchFamily="2" charset="0"/>
              </a:rPr>
              <a:t>በየሩብ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አመቱ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የሥራ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የግምገማ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መድረኮች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በማካሄድ</a:t>
            </a:r>
            <a:r>
              <a:rPr lang="en-US" sz="1800" dirty="0">
                <a:latin typeface="Power Geez Unicode1" panose="00000400000000000000" pitchFamily="2" charset="0"/>
              </a:rPr>
              <a:t>፣</a:t>
            </a:r>
            <a:r>
              <a:rPr lang="en-GB" sz="1800" dirty="0">
                <a:latin typeface="Power Geez Unicode1" panose="00000400000000000000" pitchFamily="2" charset="0"/>
              </a:rPr>
              <a:t/>
            </a:r>
            <a:br>
              <a:rPr lang="en-GB" sz="1800" dirty="0">
                <a:latin typeface="Power Geez Unicode1" panose="00000400000000000000" pitchFamily="2" charset="0"/>
              </a:rPr>
            </a:br>
            <a:r>
              <a:rPr lang="en-US" sz="1800" dirty="0" err="1">
                <a:latin typeface="Power Geez Unicode1" panose="00000400000000000000" pitchFamily="2" charset="0"/>
              </a:rPr>
              <a:t>ከፌደራል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ጠቅላይ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ፍርድ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ቤት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ጋር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በየሩብ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ዓመቱ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የሥራ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ግምገማ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 smtClean="0">
                <a:latin typeface="Power Geez Unicode1" panose="00000400000000000000" pitchFamily="2" charset="0"/>
              </a:rPr>
              <a:t>በማካሄድ</a:t>
            </a:r>
            <a:r>
              <a:rPr lang="en-US" sz="1800" dirty="0" smtClean="0">
                <a:latin typeface="Power Geez Unicode1" panose="00000400000000000000" pitchFamily="2" charset="0"/>
              </a:rPr>
              <a:t>፣</a:t>
            </a:r>
            <a:endParaRPr lang="en-GB" sz="1800" dirty="0" smtClean="0">
              <a:latin typeface="Power Geez Unicode1" panose="00000400000000000000" pitchFamily="2" charset="0"/>
            </a:endParaRPr>
          </a:p>
          <a:p>
            <a:pPr marL="342900" lvl="0" indent="-342900">
              <a:lnSpc>
                <a:spcPct val="160000"/>
              </a:lnSpc>
              <a:buFont typeface="Wingdings" pitchFamily="2" charset="2"/>
              <a:buChar char="q"/>
            </a:pPr>
            <a:r>
              <a:rPr lang="en-US" sz="1800" dirty="0" err="1" smtClean="0">
                <a:latin typeface="Power Geez Unicode1" panose="00000400000000000000" pitchFamily="2" charset="0"/>
              </a:rPr>
              <a:t>የስራ</a:t>
            </a:r>
            <a:r>
              <a:rPr lang="en-US" sz="1800" dirty="0" smtClean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ክፍሎችና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ፈጻሚዎች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የተቀመጡ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ግቦችን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በአግባቡ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ተረድተው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ለስከቱምች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የሚጠበቅባቸውን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ሃላፊነት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በጋራም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ሆነ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በተናጠል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እንዲወጡ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 smtClean="0">
                <a:latin typeface="Power Geez Unicode1" panose="00000400000000000000" pitchFamily="2" charset="0"/>
              </a:rPr>
              <a:t>ማድረግ</a:t>
            </a:r>
            <a:r>
              <a:rPr lang="en-US" sz="1800" dirty="0" smtClean="0">
                <a:latin typeface="Power Geez Unicode1" panose="00000400000000000000" pitchFamily="2" charset="0"/>
              </a:rPr>
              <a:t>፣</a:t>
            </a:r>
            <a:endParaRPr lang="en-GB" sz="1800" dirty="0" smtClean="0">
              <a:latin typeface="Power Geez Unicode1" panose="00000400000000000000" pitchFamily="2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1800" dirty="0" err="1" smtClean="0">
                <a:latin typeface="Power Geez Unicode1" panose="00000400000000000000" pitchFamily="2" charset="0"/>
              </a:rPr>
              <a:t>ተጨማሪ</a:t>
            </a:r>
            <a:r>
              <a:rPr lang="en-US" sz="1800" dirty="0" smtClean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የፋይናንስ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ድጋፍ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ከአጋር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ድርጅቶች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በማፈላለግ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ሥራ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ላይ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ማዋል</a:t>
            </a:r>
            <a:r>
              <a:rPr lang="en-US" sz="1800" dirty="0">
                <a:latin typeface="Power Geez Unicode1" panose="00000400000000000000" pitchFamily="2" charset="0"/>
              </a:rPr>
              <a:t>፣ </a:t>
            </a:r>
            <a:r>
              <a:rPr lang="en-US" sz="1800" dirty="0" err="1">
                <a:latin typeface="Power Geez Unicode1" panose="00000400000000000000" pitchFamily="2" charset="0"/>
              </a:rPr>
              <a:t>የተመደበን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በጀት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ዉጤታማ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በሆነ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መንገድ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መጠቀም</a:t>
            </a:r>
            <a:r>
              <a:rPr lang="en-US" sz="1800" dirty="0">
                <a:latin typeface="Power Geez Unicode1" panose="00000400000000000000" pitchFamily="2" charset="0"/>
              </a:rPr>
              <a:t>፣ </a:t>
            </a:r>
            <a:endParaRPr lang="en-GB" sz="1800" dirty="0" smtClean="0">
              <a:latin typeface="Power Geez Unicode1" panose="00000400000000000000" pitchFamily="2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1800" dirty="0" err="1" smtClean="0">
                <a:latin typeface="Power Geez Unicode1" panose="00000400000000000000" pitchFamily="2" charset="0"/>
              </a:rPr>
              <a:t>አዳዲስ</a:t>
            </a:r>
            <a:r>
              <a:rPr lang="en-US" sz="1800" dirty="0" smtClean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ቴክኖሎጂዎችን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በመጠቀም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የስራ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ፍሰትን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በመቀነስ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ለችግሮች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ፈጣንና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ጥራት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ያለው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መፍትሄ</a:t>
            </a:r>
            <a:r>
              <a:rPr lang="en-US" sz="1800" dirty="0">
                <a:latin typeface="Power Geez Unicode1" panose="00000400000000000000" pitchFamily="2" charset="0"/>
              </a:rPr>
              <a:t> </a:t>
            </a:r>
            <a:r>
              <a:rPr lang="en-US" sz="1800" dirty="0" err="1">
                <a:latin typeface="Power Geez Unicode1" panose="00000400000000000000" pitchFamily="2" charset="0"/>
              </a:rPr>
              <a:t>በመስጠት</a:t>
            </a:r>
            <a:r>
              <a:rPr lang="en-US" sz="1800" dirty="0">
                <a:latin typeface="Power Geez Unicode1" panose="00000400000000000000" pitchFamily="2" charset="0"/>
              </a:rPr>
              <a:t>፣</a:t>
            </a:r>
            <a:endParaRPr lang="en-US" sz="1800" dirty="0"/>
          </a:p>
        </p:txBody>
      </p:sp>
      <p:pic>
        <p:nvPicPr>
          <p:cNvPr id="4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7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19100"/>
            <a:ext cx="8534400" cy="63627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የቀጠለ</a:t>
            </a: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…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b="1" dirty="0" err="1">
                <a:solidFill>
                  <a:srgbClr val="3009D5"/>
                </a:solidFill>
                <a:latin typeface="Power Geez Unicode1" pitchFamily="2" charset="0"/>
              </a:rPr>
              <a:t>የኢንስቲትዩቱ</a:t>
            </a:r>
            <a:r>
              <a:rPr lang="en-GB" b="1" dirty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b="1" dirty="0" smtClean="0">
                <a:solidFill>
                  <a:srgbClr val="3009D5"/>
                </a:solidFill>
                <a:latin typeface="Power Geez Unicode1" pitchFamily="2" charset="0"/>
              </a:rPr>
              <a:t>ተጠሪነት</a:t>
            </a:r>
            <a:endParaRPr lang="am-ET" b="1" dirty="0">
              <a:solidFill>
                <a:srgbClr val="3009D5"/>
              </a:solidFill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በየጊዜዉ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የሚቀያየር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የተጠሪነት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ሁኔታ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ነበር</a:t>
            </a:r>
            <a:r>
              <a:rPr lang="en-GB" dirty="0" smtClean="0">
                <a:latin typeface="Power Geez Unicode1" pitchFamily="2" charset="0"/>
              </a:rPr>
              <a:t>፡-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ፍትህ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ሚኒስቴር</a:t>
            </a:r>
            <a:r>
              <a:rPr lang="en-GB" dirty="0" smtClean="0">
                <a:latin typeface="Power Geez Unicode1" pitchFamily="2" charset="0"/>
              </a:rPr>
              <a:t>፣ </a:t>
            </a:r>
            <a:r>
              <a:rPr lang="en-GB" dirty="0" err="1">
                <a:latin typeface="Power Geez Unicode1" pitchFamily="2" charset="0"/>
              </a:rPr>
              <a:t>ጠቅላይ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smtClean="0">
                <a:latin typeface="Power Geez Unicode1" pitchFamily="2" charset="0"/>
              </a:rPr>
              <a:t>ፍ/</a:t>
            </a:r>
            <a:r>
              <a:rPr lang="en-GB" dirty="0" err="1" smtClean="0">
                <a:latin typeface="Power Geez Unicode1" pitchFamily="2" charset="0"/>
              </a:rPr>
              <a:t>ቤት</a:t>
            </a:r>
            <a:r>
              <a:rPr lang="en-GB" dirty="0" smtClean="0">
                <a:latin typeface="Power Geez Unicode1" pitchFamily="2" charset="0"/>
              </a:rPr>
              <a:t>፣ </a:t>
            </a:r>
            <a:r>
              <a:rPr lang="en-GB" dirty="0" err="1" smtClean="0">
                <a:latin typeface="Power Geez Unicode1" pitchFamily="2" charset="0"/>
              </a:rPr>
              <a:t>ጠቅላይ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ሚኒስቴር</a:t>
            </a:r>
            <a:endParaRPr lang="en-GB" dirty="0" smtClean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ካሁን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በፊት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ለፍትሕ </a:t>
            </a:r>
            <a:r>
              <a:rPr lang="am-ET" dirty="0">
                <a:latin typeface="Power Geez Unicode1" pitchFamily="2" charset="0"/>
              </a:rPr>
              <a:t>ሚኒስቴር የነበረ ሲሆን በአሁኑ ወቅት ወደ </a:t>
            </a:r>
            <a:r>
              <a:rPr lang="en-GB" dirty="0" err="1" smtClean="0">
                <a:latin typeface="Power Geez Unicode1" pitchFamily="2" charset="0"/>
              </a:rPr>
              <a:t>ፌዴራል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am-ET" dirty="0" smtClean="0">
                <a:latin typeface="Power Geez Unicode1" pitchFamily="2" charset="0"/>
              </a:rPr>
              <a:t>ጠቅላይ </a:t>
            </a:r>
            <a:r>
              <a:rPr lang="am-ET" dirty="0">
                <a:latin typeface="Power Geez Unicode1" pitchFamily="2" charset="0"/>
              </a:rPr>
              <a:t>ፍርድ ቤት እንዲሆን ተደርጎ ይህንን የሚደግፍ </a:t>
            </a:r>
            <a:r>
              <a:rPr lang="en-GB" dirty="0" smtClean="0">
                <a:latin typeface="Power Geez Unicode1" pitchFamily="2" charset="0"/>
              </a:rPr>
              <a:t>የ</a:t>
            </a:r>
            <a:r>
              <a:rPr lang="am-ET" dirty="0" smtClean="0">
                <a:latin typeface="Power Geez Unicode1" pitchFamily="2" charset="0"/>
              </a:rPr>
              <a:t>ሕግ </a:t>
            </a:r>
            <a:r>
              <a:rPr lang="am-ET" dirty="0">
                <a:latin typeface="Power Geez Unicode1" pitchFamily="2" charset="0"/>
              </a:rPr>
              <a:t>ረቂቅ ተዘጋጅቷ</a:t>
            </a:r>
            <a:r>
              <a:rPr lang="en-GB" dirty="0" smtClean="0">
                <a:latin typeface="Power Geez Unicode1" pitchFamily="2" charset="0"/>
              </a:rPr>
              <a:t>ል</a:t>
            </a:r>
            <a:r>
              <a:rPr lang="am-ET" dirty="0" smtClean="0">
                <a:latin typeface="Power Geez Unicode1" pitchFamily="2" charset="0"/>
              </a:rPr>
              <a:t>፡፡ </a:t>
            </a:r>
            <a:endParaRPr lang="am-ET" dirty="0">
              <a:latin typeface="Power Geez Unicode1" pitchFamily="2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dirty="0" err="1" smtClean="0">
                <a:latin typeface="Power Geez Unicode1" pitchFamily="2" charset="0"/>
              </a:rPr>
              <a:t>በመሆኑ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የዳኝነት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ሥርዓቱንና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የፍትህ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ዘርፉን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በተሟላ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ሁኔታ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ለመደገፍ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እንደ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መልካም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>
                <a:latin typeface="Power Geez Unicode1" pitchFamily="2" charset="0"/>
              </a:rPr>
              <a:t>አጋጣሚ</a:t>
            </a:r>
            <a:r>
              <a:rPr lang="en-GB" dirty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የሚወሰድ</a:t>
            </a:r>
            <a:r>
              <a:rPr lang="en-GB" dirty="0" smtClean="0">
                <a:latin typeface="Power Geez Unicode1" pitchFamily="2" charset="0"/>
              </a:rPr>
              <a:t> </a:t>
            </a:r>
            <a:r>
              <a:rPr lang="en-GB" dirty="0" err="1" smtClean="0">
                <a:latin typeface="Power Geez Unicode1" pitchFamily="2" charset="0"/>
              </a:rPr>
              <a:t>ነው</a:t>
            </a:r>
            <a:r>
              <a:rPr lang="en-GB" dirty="0" smtClean="0">
                <a:latin typeface="Power Geez Unicode1" pitchFamily="2" charset="0"/>
              </a:rPr>
              <a:t>፡፡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8600"/>
            <a:ext cx="7330416" cy="6477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ማጠቃለያ</a:t>
            </a:r>
            <a:r>
              <a:rPr lang="en-US" sz="2000" b="1" dirty="0">
                <a:solidFill>
                  <a:srgbClr val="CC00FF"/>
                </a:solidFill>
                <a:latin typeface="Power Geez Unicode1" panose="00000400000000000000" pitchFamily="2" charset="0"/>
              </a:rPr>
              <a:t> </a:t>
            </a:r>
            <a:endParaRPr lang="en-US" sz="2000" b="1" dirty="0" smtClean="0">
              <a:solidFill>
                <a:srgbClr val="CC00FF"/>
              </a:solidFill>
              <a:latin typeface="Power Geez Unicode1" panose="000004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Power Geez Unicode1" panose="000004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>
              <a:latin typeface="Power Geez Unicode1" panose="00000400000000000000" pitchFamily="2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 smtClean="0">
              <a:latin typeface="Power Geez Unicode1" panose="00000400000000000000" pitchFamily="2" charset="0"/>
            </a:endParaRPr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229600" y="5791200"/>
            <a:ext cx="609600" cy="445008"/>
          </a:xfrm>
        </p:spPr>
        <p:txBody>
          <a:bodyPr/>
          <a:lstStyle/>
          <a:p>
            <a:fld id="{AE2954B1-FA68-4252-91F0-83DF1C87A1E3}" type="slidenum">
              <a:rPr lang="en-US" smtClean="0"/>
              <a:t>60</a:t>
            </a:fld>
            <a:endParaRPr lang="en-US" dirty="0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1676400" y="838200"/>
            <a:ext cx="6324600" cy="6096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የኢንስቲትዩቱን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ዓላማ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፣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ራዕይና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ተልዕኮ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በሚገባ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ለማሳካት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</a:p>
          <a:p>
            <a:pPr algn="ctr"/>
            <a:endParaRPr lang="en-GB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048000" y="2057400"/>
            <a:ext cx="3543300" cy="62211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የ2016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ጥንካሬዎችን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መውሰድ</a:t>
            </a:r>
            <a:endParaRPr lang="en-US" sz="2000" b="1" dirty="0">
              <a:solidFill>
                <a:schemeClr val="tx1"/>
              </a:solidFill>
              <a:latin typeface="Power Geez Unicode1" panose="00000400000000000000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667000" y="3352800"/>
            <a:ext cx="4838700" cy="6096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ለ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ችግሮች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የመፍትሄ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አቅጣጫ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ማስቀመጥ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667000" y="4572000"/>
            <a:ext cx="5029200" cy="7620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አመራሮችና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ሠራተኞች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በከፍተኛ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ቁርጠኝነትና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መረባረብ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እንዲያደርጉ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ይጠበቃል</a:t>
            </a:r>
            <a:endParaRPr lang="en-US" sz="2000" b="1" dirty="0">
              <a:solidFill>
                <a:schemeClr val="tx1"/>
              </a:solidFill>
              <a:latin typeface="Power Geez Unicode1" panose="000004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81400" y="5943600"/>
            <a:ext cx="2819400" cy="6096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የተሻለ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Power Geez Unicode1" panose="00000400000000000000" pitchFamily="2" charset="0"/>
              </a:rPr>
              <a:t>አፈፃፀም</a:t>
            </a:r>
            <a:r>
              <a:rPr lang="en-US" sz="2000" b="1" dirty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ማምጣት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Power Geez Unicode1" panose="00000400000000000000" pitchFamily="2" charset="0"/>
              </a:rPr>
              <a:t>ይቻላል</a:t>
            </a:r>
            <a:r>
              <a:rPr lang="en-US" sz="2000" b="1" dirty="0" smtClean="0">
                <a:solidFill>
                  <a:schemeClr val="tx1"/>
                </a:solidFill>
                <a:latin typeface="Power Geez Unicode1" panose="00000400000000000000" pitchFamily="2" charset="0"/>
              </a:rPr>
              <a:t>:: </a:t>
            </a:r>
            <a:endParaRPr lang="en-US" sz="2000" b="1" dirty="0">
              <a:solidFill>
                <a:schemeClr val="tx1"/>
              </a:solidFill>
              <a:latin typeface="Power Geez Unicode1" panose="000004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72000" y="1371600"/>
            <a:ext cx="484632" cy="6747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4636030" y="2667000"/>
            <a:ext cx="484632" cy="6747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4710684" y="3886200"/>
            <a:ext cx="484632" cy="6747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744656" y="5334000"/>
            <a:ext cx="484632" cy="6747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3375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_fi" descr="http://www.sadmuffin.net/cherrybam/graphics/comments-thank-you/thank-you01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04800"/>
            <a:ext cx="2514600" cy="2838450"/>
          </a:xfrm>
          <a:prstGeom prst="rect">
            <a:avLst/>
          </a:prstGeom>
        </p:spPr>
      </p:pic>
      <p:pic>
        <p:nvPicPr>
          <p:cNvPr id="7" name="il_fi" descr="http://www.sadmuffin.net/cherrybam/graphics/comments-thank-you/thank-you014.gif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33400"/>
            <a:ext cx="2667000" cy="2667000"/>
          </a:xfrm>
        </p:spPr>
      </p:pic>
      <p:sp>
        <p:nvSpPr>
          <p:cNvPr id="8" name="Content Placeholder 2"/>
          <p:cNvSpPr txBox="1"/>
          <p:nvPr/>
        </p:nvSpPr>
        <p:spPr>
          <a:xfrm>
            <a:off x="2819400" y="3352800"/>
            <a:ext cx="4572000" cy="27432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 panose="05020102010507070707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 panose="05000000000000000000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/>
              <a:buNone/>
            </a:pPr>
            <a:r>
              <a:rPr lang="en-US" sz="6600" dirty="0" err="1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Power Geez Unicode1" panose="00000400000000000000" pitchFamily="2" charset="0"/>
              </a:rPr>
              <a:t>አመሰግናለሁ</a:t>
            </a:r>
            <a:r>
              <a:rPr lang="en-US" sz="6600" dirty="0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Power Geez Unicode1" panose="00000400000000000000" pitchFamily="2" charset="0"/>
              </a:rPr>
              <a:t> !!</a:t>
            </a:r>
          </a:p>
          <a:p>
            <a:pPr marL="0" indent="0" algn="ctr">
              <a:buFont typeface="Wingdings" panose="05000000000000000000"/>
              <a:buNone/>
            </a:pPr>
            <a:r>
              <a:rPr lang="en-GB" sz="6600" dirty="0" err="1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Nyala"/>
              </a:rPr>
              <a:t>Galatoomaa</a:t>
            </a:r>
            <a:r>
              <a:rPr lang="en-GB" sz="6600" dirty="0" smtClean="0">
                <a:solidFill>
                  <a:srgbClr val="CC00FF"/>
                </a:solidFill>
                <a:latin typeface="Power Geez Unicode1" panose="00000400000000000000" pitchFamily="2" charset="0"/>
                <a:ea typeface="Calibri" panose="020F0502020204030204"/>
                <a:cs typeface="Nyala"/>
              </a:rPr>
              <a:t> !!</a:t>
            </a:r>
            <a:endParaRPr lang="en-US" sz="6600" dirty="0">
              <a:solidFill>
                <a:srgbClr val="CC00FF"/>
              </a:solidFill>
              <a:latin typeface="Power Geez Unicode1" panose="00000400000000000000"/>
              <a:ea typeface="Calibri" panose="020F0502020204030204"/>
              <a:cs typeface="Nyala"/>
            </a:endParaRPr>
          </a:p>
        </p:txBody>
      </p:sp>
      <p:pic>
        <p:nvPicPr>
          <p:cNvPr id="9" name="Picture 2" descr="C:\Users\ZIKE\Desktop\FSCt O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52" y="228598"/>
            <a:ext cx="19050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1628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  <a:latin typeface="Power Geez Unicode1" panose="00000400000000000000" pitchFamily="2" charset="0"/>
              </a:rPr>
              <a:t>    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የኢንስቲትዩቱ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ራዕይ</a:t>
            </a:r>
            <a:r>
              <a:rPr lang="en-US" sz="2400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፣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ተልዕኮ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US" sz="2400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እሴቶች</a:t>
            </a:r>
            <a:endParaRPr lang="en-US" sz="2400" dirty="0">
              <a:solidFill>
                <a:srgbClr val="3009D5"/>
              </a:solidFill>
              <a:latin typeface="Power Geez Unicode1" panose="00000400000000000000" pitchFamily="2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8534400" cy="25146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347980" lvl="1" indent="0">
              <a:buFont typeface="Verdana" panose="020B0604030504040204" pitchFamily="34" charset="0"/>
              <a:buNone/>
              <a:defRPr/>
            </a:pPr>
            <a:r>
              <a:rPr lang="en-US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ራዕይ</a:t>
            </a:r>
            <a:endParaRPr lang="en-US" sz="2000" dirty="0">
              <a:solidFill>
                <a:srgbClr val="3009D5"/>
              </a:solidFill>
              <a:latin typeface="Power Geez Unicode1" panose="00000400000000000000" pitchFamily="2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latin typeface="Power Geez Unicode1" panose="00000400000000000000" pitchFamily="2" charset="0"/>
              </a:rPr>
              <a:t>በ2022 </a:t>
            </a:r>
            <a:r>
              <a:rPr lang="en-US" sz="2000" dirty="0" err="1">
                <a:latin typeface="Power Geez Unicode1" panose="00000400000000000000" pitchFamily="2" charset="0"/>
              </a:rPr>
              <a:t>የላቀ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የፍትህና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የህግ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ጥናትና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ምርምር</a:t>
            </a:r>
            <a:r>
              <a:rPr lang="en-US" sz="2000" dirty="0">
                <a:latin typeface="Power Geez Unicode1" panose="00000400000000000000" pitchFamily="2" charset="0"/>
              </a:rPr>
              <a:t>፤ </a:t>
            </a:r>
            <a:r>
              <a:rPr lang="en-US" sz="2000" dirty="0" err="1">
                <a:latin typeface="Power Geez Unicode1" panose="00000400000000000000" pitchFamily="2" charset="0"/>
              </a:rPr>
              <a:t>አቅም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ግንባታና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መረጃ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ማዕከል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ሆኖ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ማየት</a:t>
            </a:r>
            <a:r>
              <a:rPr lang="en-US" sz="2000" dirty="0">
                <a:latin typeface="Power Geez Unicode1" panose="00000400000000000000" pitchFamily="2" charset="0"/>
              </a:rPr>
              <a:t>፡፡</a:t>
            </a:r>
          </a:p>
          <a:p>
            <a:pPr marL="347980" lvl="1" indent="0">
              <a:buFont typeface="Verdana" panose="020B0604030504040204" pitchFamily="34" charset="0"/>
              <a:buNone/>
              <a:defRPr/>
            </a:pPr>
            <a:r>
              <a:rPr lang="en-US" b="1" dirty="0" err="1">
                <a:solidFill>
                  <a:srgbClr val="3009D5"/>
                </a:solidFill>
                <a:latin typeface="Power Geez Unicode1" panose="00000400000000000000" pitchFamily="2" charset="0"/>
              </a:rPr>
              <a:t>ተልዕኮ</a:t>
            </a:r>
            <a:r>
              <a:rPr lang="en-US" b="1" dirty="0">
                <a:solidFill>
                  <a:srgbClr val="7030A0"/>
                </a:solidFill>
                <a:latin typeface="Power Geez Unicode1" panose="00000400000000000000" pitchFamily="2" charset="0"/>
              </a:rPr>
              <a:t> </a:t>
            </a:r>
            <a:r>
              <a:rPr lang="en-US" dirty="0">
                <a:latin typeface="Power Geez Unicode1" panose="00000400000000000000" pitchFamily="2" charset="0"/>
              </a:rPr>
              <a:t>                                   </a:t>
            </a:r>
            <a:endParaRPr lang="en-US" sz="2000" dirty="0">
              <a:latin typeface="Power Geez Unicode1" panose="00000400000000000000" pitchFamily="2" charset="0"/>
            </a:endParaRP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latin typeface="Power Geez Unicode1" panose="00000400000000000000" pitchFamily="2" charset="0"/>
              </a:rPr>
              <a:t>በሕግና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ፍትሕ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ጉዳዮች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ላይ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ጥናትና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ምርምር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በማከናወን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የአመራሮችና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ባለሙያዎች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አቅም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በማጎልበት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የማሻሻያ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ፕሮግራሞችን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በማስተባበርና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መረጃዎች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ተደራሽ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በማድረግ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የፍትህ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ስርዓቱ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ውጤታማ</a:t>
            </a:r>
            <a:r>
              <a:rPr lang="en-US" sz="2000" dirty="0"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latin typeface="Power Geez Unicode1" panose="00000400000000000000" pitchFamily="2" charset="0"/>
              </a:rPr>
              <a:t>ማድረግ</a:t>
            </a:r>
            <a:r>
              <a:rPr lang="en-US" sz="2000" dirty="0" smtClean="0">
                <a:latin typeface="Power Geez Unicode1" panose="00000400000000000000" pitchFamily="2" charset="0"/>
              </a:rPr>
              <a:t>፡፡</a:t>
            </a:r>
            <a:endParaRPr lang="en-US" sz="2000" dirty="0">
              <a:latin typeface="Power Geez Unicode1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ardrop 17"/>
          <p:cNvSpPr/>
          <p:nvPr/>
        </p:nvSpPr>
        <p:spPr>
          <a:xfrm>
            <a:off x="228600" y="3429000"/>
            <a:ext cx="7848600" cy="3276600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7980" lvl="1" indent="0">
              <a:buFont typeface="Verdana" panose="020B0604030504040204" pitchFamily="34" charset="0"/>
              <a:buNone/>
              <a:defRPr/>
            </a:pPr>
            <a:r>
              <a:rPr lang="en-US" b="1" dirty="0" smtClean="0">
                <a:solidFill>
                  <a:srgbClr val="CC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ower Geez Unicode1" panose="00000400000000000000" pitchFamily="2" charset="0"/>
              </a:rPr>
              <a:t>           </a:t>
            </a:r>
            <a:r>
              <a:rPr lang="en-US" sz="2000" b="1" dirty="0" err="1" smtClean="0">
                <a:solidFill>
                  <a:srgbClr val="CC00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ower Geez Unicode1" panose="00000400000000000000" pitchFamily="2" charset="0"/>
              </a:rPr>
              <a:t>ዕሴቶች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Power Geez Unicode1" panose="00000400000000000000" pitchFamily="2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Power Geez Unicode1" panose="00000400000000000000" pitchFamily="2" charset="0"/>
            </a:endParaRP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ልህቀት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፤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ነፃነትና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ተጠያቂነት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Power Geez Unicode1" panose="00000400000000000000" pitchFamily="2" charset="0"/>
            </a:endParaRP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ገለልተኝነት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ተዓማኒነት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ብቃት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እና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ሙያተኛነት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/Competence and professionalism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Power Geez Unicode1" panose="00000400000000000000" pitchFamily="2" charset="0"/>
            </a:endParaRP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ተደራሽነት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 </a:t>
            </a:r>
          </a:p>
          <a:p>
            <a:pPr marL="1371600" lvl="2" indent="-457200">
              <a:buFont typeface="+mj-lt"/>
              <a:buAutoNum type="arabicParenR"/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ፍትሐዊነት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ower Geez Unicode1" panose="00000400000000000000" pitchFamily="2" charset="0"/>
              </a:rPr>
              <a:t>፤</a:t>
            </a:r>
          </a:p>
          <a:p>
            <a:pPr algn="just"/>
            <a:endParaRPr lang="en-US" sz="11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"/>
            <a:ext cx="8229600" cy="67056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am-ET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የ2016 </a:t>
            </a:r>
            <a:r>
              <a:rPr lang="am-ET" b="1" dirty="0">
                <a:solidFill>
                  <a:srgbClr val="3009D5"/>
                </a:solidFill>
                <a:latin typeface="Power Geez Unicode1" panose="00000400000000000000" pitchFamily="2" charset="0"/>
              </a:rPr>
              <a:t>በጀት ዓመት ዕቅድ </a:t>
            </a:r>
            <a:r>
              <a:rPr lang="am-ET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አፈፃፀም</a:t>
            </a:r>
            <a:r>
              <a:rPr lang="en-GB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GB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አጭር</a:t>
            </a:r>
            <a:r>
              <a:rPr lang="en-GB" b="1" dirty="0" smtClean="0">
                <a:solidFill>
                  <a:srgbClr val="3009D5"/>
                </a:solidFill>
                <a:latin typeface="Power Geez Unicode1" panose="00000400000000000000" pitchFamily="2" charset="0"/>
              </a:rPr>
              <a:t> </a:t>
            </a:r>
            <a:r>
              <a:rPr lang="en-GB" b="1" dirty="0" err="1" smtClean="0">
                <a:solidFill>
                  <a:srgbClr val="3009D5"/>
                </a:solidFill>
                <a:latin typeface="Power Geez Unicode1" panose="00000400000000000000" pitchFamily="2" charset="0"/>
              </a:rPr>
              <a:t>ግምገማ</a:t>
            </a:r>
            <a:endParaRPr lang="en-GB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 algn="ctr">
              <a:lnSpc>
                <a:spcPct val="170000"/>
              </a:lnSpc>
              <a:buNone/>
            </a:pPr>
            <a:r>
              <a:rPr lang="en-GB" b="1" dirty="0" smtClean="0">
                <a:solidFill>
                  <a:srgbClr val="3009D5"/>
                </a:solidFill>
                <a:latin typeface="Power Geez Unicode1" pitchFamily="2" charset="0"/>
              </a:rPr>
              <a:t>1. </a:t>
            </a:r>
            <a:r>
              <a:rPr lang="am-ET" b="1" dirty="0">
                <a:solidFill>
                  <a:srgbClr val="3009D5"/>
                </a:solidFill>
                <a:latin typeface="Power Geez Unicode1" pitchFamily="2" charset="0"/>
              </a:rPr>
              <a:t>በፍትህ እና ሕግ ጥናትና ምርምር ዘርፍ</a:t>
            </a:r>
            <a:endParaRPr lang="en-GB" b="1" dirty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ሀ</a:t>
            </a:r>
            <a:r>
              <a:rPr lang="en-GB" sz="2000" b="1" dirty="0">
                <a:solidFill>
                  <a:srgbClr val="3009D5"/>
                </a:solidFill>
                <a:latin typeface="Power Geez Unicode1" pitchFamily="2" charset="0"/>
              </a:rPr>
              <a:t>/ </a:t>
            </a:r>
            <a:r>
              <a:rPr lang="am-ET" sz="2000" b="1" dirty="0">
                <a:solidFill>
                  <a:srgbClr val="3009D5"/>
                </a:solidFill>
                <a:latin typeface="Power Geez Unicode1" pitchFamily="2" charset="0"/>
              </a:rPr>
              <a:t>የ2015 በጀት ዓመት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የተ</a:t>
            </a:r>
            <a:r>
              <a:rPr lang="en-US" sz="2000" b="1" dirty="0">
                <a:solidFill>
                  <a:srgbClr val="3009D5"/>
                </a:solidFill>
                <a:latin typeface="Power Geez Unicode1" pitchFamily="2" charset="0"/>
              </a:rPr>
              <a:t>ሻ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ገሩ </a:t>
            </a:r>
            <a:r>
              <a:rPr lang="am-ET" sz="2000" b="1" dirty="0">
                <a:solidFill>
                  <a:srgbClr val="3009D5"/>
                </a:solidFill>
                <a:latin typeface="Power Geez Unicode1" pitchFamily="2" charset="0"/>
              </a:rPr>
              <a:t>ጥናቶች </a:t>
            </a:r>
            <a:r>
              <a:rPr lang="am-ET" sz="2000" b="1" dirty="0" smtClean="0">
                <a:solidFill>
                  <a:srgbClr val="3009D5"/>
                </a:solidFill>
                <a:latin typeface="Power Geez Unicode1" pitchFamily="2" charset="0"/>
              </a:rPr>
              <a:t>ማጠናቀቅ</a:t>
            </a:r>
            <a:endParaRPr lang="en-US" sz="2000" b="1" dirty="0" smtClean="0">
              <a:solidFill>
                <a:srgbClr val="3009D5"/>
              </a:solidFill>
              <a:latin typeface="Power Geez Unicode1" pitchFamily="2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 b="1" dirty="0" err="1" smtClean="0">
                <a:latin typeface="Power Geez Unicode1" pitchFamily="2" charset="0"/>
              </a:rPr>
              <a:t>ከዚህ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የሚከተሉት</a:t>
            </a:r>
            <a:r>
              <a:rPr lang="en-US" sz="2000" b="1" dirty="0" smtClean="0">
                <a:latin typeface="Power Geez Unicode1" pitchFamily="2" charset="0"/>
              </a:rPr>
              <a:t> 6 </a:t>
            </a:r>
            <a:r>
              <a:rPr lang="en-US" sz="2000" b="1" dirty="0" err="1" smtClean="0">
                <a:latin typeface="Power Geez Unicode1" pitchFamily="2" charset="0"/>
              </a:rPr>
              <a:t>የጥናት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ሥራዎች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ተጠናቀዉ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ለተገቢዉ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አፈጻጸም</a:t>
            </a:r>
            <a:r>
              <a:rPr lang="en-US" sz="2000" b="1" dirty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ለሚመለከታቸዉ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አካላት</a:t>
            </a:r>
            <a:r>
              <a:rPr lang="en-US" sz="2000" b="1" dirty="0" smtClean="0">
                <a:latin typeface="Power Geez Unicode1" pitchFamily="2" charset="0"/>
              </a:rPr>
              <a:t> </a:t>
            </a:r>
            <a:r>
              <a:rPr lang="en-US" sz="2000" b="1" dirty="0" err="1" smtClean="0">
                <a:latin typeface="Power Geez Unicode1" pitchFamily="2" charset="0"/>
              </a:rPr>
              <a:t>ተልከዋል</a:t>
            </a:r>
            <a:r>
              <a:rPr lang="en-US" sz="2000" b="1" dirty="0" smtClean="0">
                <a:latin typeface="Power Geez Unicode1" pitchFamily="2" charset="0"/>
              </a:rPr>
              <a:t>፡-  </a:t>
            </a:r>
            <a:endParaRPr lang="en-GB" sz="2000" b="1" dirty="0" smtClean="0"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>
                <a:latin typeface="Power Geez Unicode1" pitchFamily="2" charset="0"/>
              </a:rPr>
              <a:t>1. </a:t>
            </a:r>
            <a:r>
              <a:rPr lang="am-ET" sz="2000" dirty="0" smtClean="0">
                <a:latin typeface="Power Geez Unicode1" pitchFamily="2" charset="0"/>
              </a:rPr>
              <a:t>በመንግሥትና </a:t>
            </a:r>
            <a:r>
              <a:rPr lang="am-ET" sz="2000" dirty="0">
                <a:latin typeface="Power Geez Unicode1" pitchFamily="2" charset="0"/>
              </a:rPr>
              <a:t>ሃይማኖት ግንኙነት የጥናት </a:t>
            </a:r>
            <a:r>
              <a:rPr lang="am-ET" sz="2000" dirty="0" smtClean="0">
                <a:latin typeface="Power Geez Unicode1" pitchFamily="2" charset="0"/>
              </a:rPr>
              <a:t>ሥራ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በማጠናቀቅ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በመጽሐፍ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መልክ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ታትሞ</a:t>
            </a:r>
            <a:r>
              <a:rPr lang="en-US" sz="2000" dirty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ለሚመለከታቸው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የመንግሥት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ተቋማት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እንዲሠራጭ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ተደርጓል</a:t>
            </a:r>
            <a:r>
              <a:rPr lang="en-US" sz="2000" b="1" dirty="0" smtClean="0">
                <a:latin typeface="Power Geez Unicode1" pitchFamily="2" charset="0"/>
              </a:rPr>
              <a:t>፣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 smtClean="0"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 smtClean="0">
                <a:latin typeface="Power Geez Unicode1" pitchFamily="2" charset="0"/>
              </a:rPr>
              <a:t>በጥናት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ሥራዉ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በተጠቆመዉ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የፖሊሲ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ሐሳብ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መነሻነት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የህግ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ረቂቅ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ዝግጅት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በፍትህ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ሚኒስቴርና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ሠላም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ሚኒስቴር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አማካይነት</a:t>
            </a: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en-US" sz="2000" dirty="0" err="1" smtClean="0">
                <a:latin typeface="Power Geez Unicode1" pitchFamily="2" charset="0"/>
              </a:rPr>
              <a:t>ተዘጋጅቱዋል</a:t>
            </a:r>
            <a:r>
              <a:rPr lang="en-US" sz="2000" dirty="0" smtClean="0">
                <a:latin typeface="Power Geez Unicode1" pitchFamily="2" charset="0"/>
              </a:rPr>
              <a:t>፣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Power Geez Unicode1" pitchFamily="2" charset="0"/>
              </a:rPr>
              <a:t> </a:t>
            </a:r>
            <a:r>
              <a:rPr lang="am-ET" sz="2000" dirty="0" smtClean="0">
                <a:latin typeface="Power Geez Unicode1" pitchFamily="2" charset="0"/>
              </a:rPr>
              <a:t> </a:t>
            </a:r>
            <a:endParaRPr lang="en-GB" sz="2000" dirty="0">
              <a:latin typeface="Power Geez Unicode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1" descr="Description: D:\photo_2021-12-24_08-51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6" y="38101"/>
            <a:ext cx="899184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3009D5"/>
                </a:solidFill>
                <a:latin typeface="Power Geez Unicode1" pitchFamily="2" charset="0"/>
              </a:rPr>
              <a:t>የቀጠለ</a:t>
            </a:r>
            <a:r>
              <a:rPr lang="en-US" sz="2400" b="1" dirty="0" smtClean="0">
                <a:solidFill>
                  <a:srgbClr val="3009D5"/>
                </a:solidFill>
                <a:latin typeface="Power Geez Unicode1" pitchFamily="2" charset="0"/>
              </a:rPr>
              <a:t>…</a:t>
            </a:r>
            <a:endParaRPr lang="en-US" sz="2400" b="1" dirty="0">
              <a:solidFill>
                <a:srgbClr val="3009D5"/>
              </a:solidFill>
              <a:latin typeface="Power Geez Unicode1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82000" cy="540715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>
                <a:latin typeface="Power Geez Unicode1" pitchFamily="2" charset="0"/>
              </a:rPr>
              <a:t>2. </a:t>
            </a:r>
            <a:r>
              <a:rPr lang="am-ET" sz="2000" dirty="0" smtClean="0">
                <a:latin typeface="Power Geez Unicode1" pitchFamily="2" charset="0"/>
              </a:rPr>
              <a:t>የባሕላዊ </a:t>
            </a:r>
            <a:r>
              <a:rPr lang="am-ET" sz="2000" dirty="0">
                <a:latin typeface="Power Geez Unicode1" pitchFamily="2" charset="0"/>
              </a:rPr>
              <a:t>ሕግና ፍትህ </a:t>
            </a:r>
            <a:r>
              <a:rPr lang="en-US" sz="2000" dirty="0">
                <a:latin typeface="Power Geez Unicode1" pitchFamily="2" charset="0"/>
              </a:rPr>
              <a:t>ሥ</a:t>
            </a:r>
            <a:r>
              <a:rPr lang="am-ET" sz="2000" dirty="0">
                <a:latin typeface="Power Geez Unicode1" pitchFamily="2" charset="0"/>
              </a:rPr>
              <a:t>ርዓት የሕግ ማዕቀፍ ጥናት </a:t>
            </a:r>
            <a:endParaRPr lang="en-US" sz="2000" dirty="0">
              <a:latin typeface="Power Geez Unicode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dirty="0" smtClean="0">
                <a:latin typeface="Power Geez Unicode1" pitchFamily="2" charset="0"/>
              </a:rPr>
              <a:t>3. </a:t>
            </a:r>
            <a:r>
              <a:rPr lang="am-ET" sz="2000" dirty="0" smtClean="0">
                <a:latin typeface="Power Geez Unicode1" pitchFamily="2" charset="0"/>
              </a:rPr>
              <a:t>በፌዴራል </a:t>
            </a:r>
            <a:r>
              <a:rPr lang="am-ET" sz="2000" dirty="0">
                <a:latin typeface="Power Geez Unicode1" pitchFamily="2" charset="0"/>
              </a:rPr>
              <a:t>ማረሚያ ቤቶች የታራሚዎች መልሶ ማቀላቀል</a:t>
            </a:r>
            <a:r>
              <a:rPr lang="en-US" sz="2000" dirty="0">
                <a:latin typeface="Power Geez Unicode1" pitchFamily="2" charset="0"/>
              </a:rPr>
              <a:t>፣</a:t>
            </a:r>
            <a:r>
              <a:rPr lang="am-ET" sz="2000" dirty="0">
                <a:latin typeface="Power Geez Unicode1" pitchFamily="2" charset="0"/>
              </a:rPr>
              <a:t> </a:t>
            </a:r>
            <a:endParaRPr lang="en-US" sz="2000" dirty="0">
              <a:latin typeface="Power Geez Unicode1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Power Geez Unicode1" pitchFamily="2" charset="0"/>
              </a:rPr>
              <a:t>4. </a:t>
            </a:r>
            <a:r>
              <a:rPr lang="am-ET" sz="2000" dirty="0" smtClean="0">
                <a:latin typeface="Power Geez Unicode1" pitchFamily="2" charset="0"/>
              </a:rPr>
              <a:t>በአዲስ </a:t>
            </a:r>
            <a:r>
              <a:rPr lang="am-ET" sz="2000" dirty="0">
                <a:latin typeface="Power Geez Unicode1" pitchFamily="2" charset="0"/>
              </a:rPr>
              <a:t>አበባ ከተማ አስተዳደር ፍትሕ ቢሮ የመልካም አስተዳደር፣ የአገልግሎት አሰጣጥና የተገልጋይ እርካታ ሁኔታ ጥናት፣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>
                <a:latin typeface="Power Geez Unicode1" pitchFamily="2" charset="0"/>
              </a:rPr>
              <a:t>5</a:t>
            </a:r>
            <a:r>
              <a:rPr lang="am-ET" sz="2000" dirty="0" smtClean="0">
                <a:latin typeface="Power Geez Unicode1" pitchFamily="2" charset="0"/>
              </a:rPr>
              <a:t>. </a:t>
            </a:r>
            <a:r>
              <a:rPr lang="am-ET" sz="2000" dirty="0">
                <a:latin typeface="Power Geez Unicode1" pitchFamily="2" charset="0"/>
              </a:rPr>
              <a:t>የኢኮኖሚ እና የሙስና ጉዳዮች ፍትሕ አሰጣጥ ጥናት-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>
                <a:latin typeface="Power Geez Unicode1" pitchFamily="2" charset="0"/>
              </a:rPr>
              <a:t>6</a:t>
            </a:r>
            <a:r>
              <a:rPr lang="am-ET" sz="2000" dirty="0" smtClean="0">
                <a:latin typeface="Power Geez Unicode1" pitchFamily="2" charset="0"/>
              </a:rPr>
              <a:t>. </a:t>
            </a:r>
            <a:r>
              <a:rPr lang="am-ET" sz="2000" dirty="0">
                <a:latin typeface="Power Geez Unicode1" pitchFamily="2" charset="0"/>
              </a:rPr>
              <a:t>ከልክ ያለፈ ውንጀላ (</a:t>
            </a:r>
            <a:r>
              <a:rPr lang="en-US" sz="2000" dirty="0" smtClean="0">
                <a:latin typeface="Power Geez Unicode1" pitchFamily="2" charset="0"/>
              </a:rPr>
              <a:t>Over-criminalization) </a:t>
            </a:r>
            <a:r>
              <a:rPr lang="am-ET" sz="2000" dirty="0" smtClean="0">
                <a:latin typeface="Power Geez Unicode1" pitchFamily="2" charset="0"/>
              </a:rPr>
              <a:t>ጥናት </a:t>
            </a:r>
            <a:r>
              <a:rPr lang="am-ET" sz="2000" dirty="0">
                <a:latin typeface="Power Geez Unicode1" pitchFamily="2" charset="0"/>
              </a:rPr>
              <a:t>100% የተጠናቀቁ </a:t>
            </a:r>
            <a:r>
              <a:rPr lang="am-ET" sz="2000" dirty="0" smtClean="0">
                <a:latin typeface="Power Geez Unicode1" pitchFamily="2" charset="0"/>
              </a:rPr>
              <a:t>ሲሆን</a:t>
            </a:r>
            <a:endParaRPr lang="en-US" sz="2000" dirty="0" smtClean="0">
              <a:latin typeface="Power Geez Unicode1" pitchFamily="2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3009D5"/>
                </a:solidFill>
                <a:latin typeface="Power Geez Unicode1" pitchFamily="2" charset="0"/>
              </a:rPr>
              <a:t>7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. የፍ</a:t>
            </a:r>
            <a:r>
              <a:rPr lang="en-US" sz="2000" dirty="0" smtClean="0">
                <a:solidFill>
                  <a:srgbClr val="3009D5"/>
                </a:solidFill>
                <a:latin typeface="Power Geez Unicode1" pitchFamily="2" charset="0"/>
              </a:rPr>
              <a:t>/ሥ/ሥ/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ሕግ አንቀጽ 358 ዙሪያ የጥናት የሥራዉ አፈጻጸም 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95%</a:t>
            </a:r>
            <a:r>
              <a:rPr lang="en-GB" sz="2000" dirty="0" smtClean="0">
                <a:solidFill>
                  <a:srgbClr val="3009D5"/>
                </a:solidFill>
                <a:latin typeface="Power Geez Unicode1" pitchFamily="2" charset="0"/>
              </a:rPr>
              <a:t> </a:t>
            </a:r>
            <a:r>
              <a:rPr lang="am-ET" sz="2000" dirty="0" smtClean="0">
                <a:solidFill>
                  <a:srgbClr val="3009D5"/>
                </a:solidFill>
                <a:latin typeface="Power Geez Unicode1" pitchFamily="2" charset="0"/>
              </a:rPr>
              <a:t>ነዉ</a:t>
            </a:r>
            <a:r>
              <a:rPr lang="am-ET" sz="2000" dirty="0">
                <a:solidFill>
                  <a:srgbClr val="3009D5"/>
                </a:solidFill>
                <a:latin typeface="Power Geez Unicode1" pitchFamily="2" charset="0"/>
              </a:rPr>
              <a:t>፡፡</a:t>
            </a:r>
            <a:endParaRPr lang="en-US" sz="2000" dirty="0">
              <a:solidFill>
                <a:srgbClr val="3009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2954B1-FA68-4252-91F0-83DF1C87A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3954</Words>
  <Application>Microsoft Office PowerPoint</Application>
  <PresentationFormat>On-screen Show (4:3)</PresentationFormat>
  <Paragraphs>612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Oriel</vt:lpstr>
      <vt:lpstr>                 የፌደራል የፍትሕ እና የሕግ ኢንስቲትዩት  የ2016 በጀት ዓመት ዕቅድ አፈፃፀም እና  የ2017 በጀት ዓመት መነሻ ዕቅድ  አዲስ አበባ                                                                       መስከረም 2017 ዓ.ም                </vt:lpstr>
      <vt:lpstr> የፌደራል የፍትሕ እና የሕግ ኢንስቲትዩት  የመስቀል ፍላወር ሕንጻ</vt:lpstr>
      <vt:lpstr>የፌደራል የፍትሕ እና የሕግ ኢንስቲትዩት  የአያት ጨፌ ሕንጻ</vt:lpstr>
      <vt:lpstr>የሪፖርቱ ይዘት</vt:lpstr>
      <vt:lpstr>PowerPoint Presentation</vt:lpstr>
      <vt:lpstr>PowerPoint Presentation</vt:lpstr>
      <vt:lpstr>     የኢንስቲትዩቱ ራዕይ፣ ተልዕኮ እና እሴቶች</vt:lpstr>
      <vt:lpstr>PowerPoint Presentation</vt:lpstr>
      <vt:lpstr>የቀጠለ…</vt:lpstr>
      <vt:lpstr>ለ/ በ2016 ዓ.ም የተጀመሩ የጥናት ሥራዎች አፈፃፀም</vt:lpstr>
      <vt:lpstr>PowerPoint Presentation</vt:lpstr>
      <vt:lpstr>PowerPoint Presentation</vt:lpstr>
      <vt:lpstr>PowerPoint Presentation</vt:lpstr>
      <vt:lpstr>የቀጠለ…</vt:lpstr>
      <vt:lpstr>PowerPoint Presentation</vt:lpstr>
      <vt:lpstr>PowerPoint Presentation</vt:lpstr>
      <vt:lpstr>PowerPoint Presentation</vt:lpstr>
      <vt:lpstr>የቀጠለ…</vt:lpstr>
      <vt:lpstr>በሥልጠና እና የፍትሕ ሥርዓት ማሻሻያ ዘርፍ  ያጋጠሙ ችግሮች</vt:lpstr>
      <vt:lpstr>የስራ አመራር ጉዳዮች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የቀጣይ ዋና ዋና የትኩረት ነጥቦች</vt:lpstr>
      <vt:lpstr>PowerPoint Presentation</vt:lpstr>
      <vt:lpstr>PowerPoint Presentation</vt:lpstr>
      <vt:lpstr>2. ዕቅዱን ለማስፈፀም የተደረጉ የግብዓት ዝግጅቶች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ግብ 7. የዳኝነትና የፍትህ አካላት የመረጃ ማዕከል ተደራሽነትን ማሳደግ በ (በቁጥር)  </vt:lpstr>
      <vt:lpstr>ግብ 11. የኃብት አቅርቦትና አስተዳደርን ማሻሻል በ (በቁጥር) </vt:lpstr>
      <vt:lpstr>ግብ 12. የአፈጻጸም የክትትልና ድጋፍ አሠራርን ማሻሻል በቁጥር </vt:lpstr>
      <vt:lpstr>ግብ 13. የለውጥ ሰራዎች ግንባታን ማጎልበት በ (በቁጥር) </vt:lpstr>
      <vt:lpstr>ግብ 14. የመፈፀም አቅምን ማጎልበትበ (በቁጥር)  </vt:lpstr>
      <vt:lpstr>ግብ 15. የኢንፎርሜሽን ቴክኖሎጂ አጠቃቀምን ማሳደግ በ (በቁጥር)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የፌደራል የፍትሕ እና ሕግ ኢንስቲትዩት</dc:title>
  <dc:creator>HP</dc:creator>
  <cp:lastModifiedBy>ZEKI 2024</cp:lastModifiedBy>
  <cp:revision>1796</cp:revision>
  <dcterms:created xsi:type="dcterms:W3CDTF">2022-07-24T18:42:00Z</dcterms:created>
  <dcterms:modified xsi:type="dcterms:W3CDTF">2024-09-25T17:26:26Z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E0CAB164FE89478F89E41F26AC160A7D_12</vt:lpwstr>
  </property>
  <property fmtid="{D5CDD505-2E9C-101B-9397-08002B2CF9AE}" pid="3" name="KSOProductBuildVer">
    <vt:lpwstr>2057-12.2.0.17119</vt:lpwstr>
  </property>
</Properties>
</file>